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9.jpg" ContentType="image/jpg"/>
  <Override PartName="/ppt/media/image11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7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62"/>
  </p:notesMasterIdLst>
  <p:sldIdLst>
    <p:sldId id="737" r:id="rId2"/>
    <p:sldId id="782" r:id="rId3"/>
    <p:sldId id="268" r:id="rId4"/>
    <p:sldId id="464" r:id="rId5"/>
    <p:sldId id="465" r:id="rId6"/>
    <p:sldId id="431" r:id="rId7"/>
    <p:sldId id="762" r:id="rId8"/>
    <p:sldId id="763" r:id="rId9"/>
    <p:sldId id="739" r:id="rId10"/>
    <p:sldId id="742" r:id="rId11"/>
    <p:sldId id="743" r:id="rId12"/>
    <p:sldId id="745" r:id="rId13"/>
    <p:sldId id="433" r:id="rId14"/>
    <p:sldId id="744" r:id="rId15"/>
    <p:sldId id="434" r:id="rId16"/>
    <p:sldId id="451" r:id="rId17"/>
    <p:sldId id="458" r:id="rId18"/>
    <p:sldId id="468" r:id="rId19"/>
    <p:sldId id="469" r:id="rId20"/>
    <p:sldId id="740" r:id="rId21"/>
    <p:sldId id="470" r:id="rId22"/>
    <p:sldId id="471" r:id="rId23"/>
    <p:sldId id="440" r:id="rId24"/>
    <p:sldId id="758" r:id="rId25"/>
    <p:sldId id="766" r:id="rId26"/>
    <p:sldId id="767" r:id="rId27"/>
    <p:sldId id="768" r:id="rId28"/>
    <p:sldId id="769" r:id="rId29"/>
    <p:sldId id="770" r:id="rId30"/>
    <p:sldId id="771" r:id="rId31"/>
    <p:sldId id="772" r:id="rId32"/>
    <p:sldId id="773" r:id="rId33"/>
    <p:sldId id="774" r:id="rId34"/>
    <p:sldId id="775" r:id="rId35"/>
    <p:sldId id="776" r:id="rId36"/>
    <p:sldId id="777" r:id="rId37"/>
    <p:sldId id="778" r:id="rId38"/>
    <p:sldId id="779" r:id="rId39"/>
    <p:sldId id="780" r:id="rId40"/>
    <p:sldId id="781" r:id="rId41"/>
    <p:sldId id="765" r:id="rId42"/>
    <p:sldId id="741" r:id="rId43"/>
    <p:sldId id="749" r:id="rId44"/>
    <p:sldId id="751" r:id="rId45"/>
    <p:sldId id="752" r:id="rId46"/>
    <p:sldId id="759" r:id="rId47"/>
    <p:sldId id="748" r:id="rId48"/>
    <p:sldId id="753" r:id="rId49"/>
    <p:sldId id="754" r:id="rId50"/>
    <p:sldId id="755" r:id="rId51"/>
    <p:sldId id="756" r:id="rId52"/>
    <p:sldId id="760" r:id="rId53"/>
    <p:sldId id="761" r:id="rId54"/>
    <p:sldId id="764" r:id="rId55"/>
    <p:sldId id="747" r:id="rId56"/>
    <p:sldId id="325" r:id="rId57"/>
    <p:sldId id="402" r:id="rId58"/>
    <p:sldId id="736" r:id="rId59"/>
    <p:sldId id="466" r:id="rId60"/>
    <p:sldId id="263" r:id="rId6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9B3ADB-9670-4305-ACF4-85F507536424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5B07FA0-DEDB-4B9B-A8C5-63BD93A8E4EA}">
      <dgm:prSet phldrT="[Tekst]"/>
      <dgm:spPr/>
      <dgm:t>
        <a:bodyPr/>
        <a:lstStyle/>
        <a:p>
          <a:r>
            <a:rPr lang="pl-PL" dirty="0"/>
            <a:t>Rolnicy</a:t>
          </a:r>
        </a:p>
      </dgm:t>
    </dgm:pt>
    <dgm:pt modelId="{07A58B77-D665-4F09-8960-182B9A41AB45}" type="parTrans" cxnId="{3A7A5EC5-7E26-4102-9715-0BB925134542}">
      <dgm:prSet/>
      <dgm:spPr/>
      <dgm:t>
        <a:bodyPr/>
        <a:lstStyle/>
        <a:p>
          <a:endParaRPr lang="pl-PL"/>
        </a:p>
      </dgm:t>
    </dgm:pt>
    <dgm:pt modelId="{275C48FA-D3FD-4A1B-A5DC-63676EA71177}" type="sibTrans" cxnId="{3A7A5EC5-7E26-4102-9715-0BB925134542}">
      <dgm:prSet/>
      <dgm:spPr/>
      <dgm:t>
        <a:bodyPr/>
        <a:lstStyle/>
        <a:p>
          <a:endParaRPr lang="pl-PL"/>
        </a:p>
      </dgm:t>
    </dgm:pt>
    <dgm:pt modelId="{10F352B3-5529-4655-ADF1-6E114071DEF5}">
      <dgm:prSet phldrT="[Tekst]" custT="1"/>
      <dgm:spPr/>
      <dgm:t>
        <a:bodyPr/>
        <a:lstStyle/>
        <a:p>
          <a:r>
            <a:rPr lang="pl-PL" sz="1600" dirty="0"/>
            <a:t>Przedsiębiorcy</a:t>
          </a:r>
        </a:p>
      </dgm:t>
    </dgm:pt>
    <dgm:pt modelId="{437EEF7C-E999-4803-A306-944BE40DCAED}" type="parTrans" cxnId="{64235256-E7B6-41FB-A9EB-96F64863C708}">
      <dgm:prSet/>
      <dgm:spPr/>
      <dgm:t>
        <a:bodyPr/>
        <a:lstStyle/>
        <a:p>
          <a:endParaRPr lang="pl-PL"/>
        </a:p>
      </dgm:t>
    </dgm:pt>
    <dgm:pt modelId="{0B232C5A-180B-4D83-9776-A4E1C72E3C8F}" type="sibTrans" cxnId="{64235256-E7B6-41FB-A9EB-96F64863C708}">
      <dgm:prSet/>
      <dgm:spPr/>
      <dgm:t>
        <a:bodyPr/>
        <a:lstStyle/>
        <a:p>
          <a:endParaRPr lang="pl-PL"/>
        </a:p>
      </dgm:t>
    </dgm:pt>
    <dgm:pt modelId="{8E59451D-B7CC-4F0C-9150-61A7F5C1973D}">
      <dgm:prSet phldrT="[Tekst]"/>
      <dgm:spPr/>
      <dgm:t>
        <a:bodyPr/>
        <a:lstStyle/>
        <a:p>
          <a:r>
            <a:rPr lang="pl-PL" dirty="0"/>
            <a:t>Podmioty doradztwa rolniczego i brokerzy innowacji</a:t>
          </a:r>
        </a:p>
      </dgm:t>
    </dgm:pt>
    <dgm:pt modelId="{B3A72D57-9EAA-4415-A4B9-800358EED5E4}" type="parTrans" cxnId="{76955DE3-30B3-4080-95FB-C78EC2879DC8}">
      <dgm:prSet/>
      <dgm:spPr/>
      <dgm:t>
        <a:bodyPr/>
        <a:lstStyle/>
        <a:p>
          <a:endParaRPr lang="pl-PL"/>
        </a:p>
      </dgm:t>
    </dgm:pt>
    <dgm:pt modelId="{D6ECBDB1-1DA2-4773-BC9E-C155DFE50E87}" type="sibTrans" cxnId="{76955DE3-30B3-4080-95FB-C78EC2879DC8}">
      <dgm:prSet/>
      <dgm:spPr/>
      <dgm:t>
        <a:bodyPr/>
        <a:lstStyle/>
        <a:p>
          <a:endParaRPr lang="pl-PL"/>
        </a:p>
      </dgm:t>
    </dgm:pt>
    <dgm:pt modelId="{AFD08E10-C88B-4548-BA7D-2FE4E1DE34E3}">
      <dgm:prSet phldrT="[Tekst]"/>
      <dgm:spPr/>
      <dgm:t>
        <a:bodyPr/>
        <a:lstStyle/>
        <a:p>
          <a:r>
            <a:rPr lang="pl-PL" dirty="0"/>
            <a:t>Właściciele lasów</a:t>
          </a:r>
        </a:p>
      </dgm:t>
    </dgm:pt>
    <dgm:pt modelId="{60D90F53-0DA3-4E2F-8D1A-49609D8DE115}" type="parTrans" cxnId="{C8110657-6898-43BF-8435-3E2D12BA7DD4}">
      <dgm:prSet/>
      <dgm:spPr/>
      <dgm:t>
        <a:bodyPr/>
        <a:lstStyle/>
        <a:p>
          <a:endParaRPr lang="pl-PL"/>
        </a:p>
      </dgm:t>
    </dgm:pt>
    <dgm:pt modelId="{5A835400-6A3F-4C24-AC3F-BF9F03345CE2}" type="sibTrans" cxnId="{C8110657-6898-43BF-8435-3E2D12BA7DD4}">
      <dgm:prSet/>
      <dgm:spPr/>
      <dgm:t>
        <a:bodyPr/>
        <a:lstStyle/>
        <a:p>
          <a:endParaRPr lang="pl-PL"/>
        </a:p>
      </dgm:t>
    </dgm:pt>
    <dgm:pt modelId="{3FA8D34E-4CF3-4419-BAB3-5709110AE4B5}">
      <dgm:prSet phldrT="[Tekst]"/>
      <dgm:spPr/>
      <dgm:t>
        <a:bodyPr/>
        <a:lstStyle/>
        <a:p>
          <a:r>
            <a:rPr lang="pl-PL" dirty="0"/>
            <a:t>Jednostki Naukowe</a:t>
          </a:r>
        </a:p>
      </dgm:t>
    </dgm:pt>
    <dgm:pt modelId="{80E4E5D1-04C5-4301-A36A-812D7210B9A0}" type="parTrans" cxnId="{18471EE3-4F87-455A-AB92-C7A4DA7BFCA9}">
      <dgm:prSet/>
      <dgm:spPr/>
      <dgm:t>
        <a:bodyPr/>
        <a:lstStyle/>
        <a:p>
          <a:endParaRPr lang="pl-PL"/>
        </a:p>
      </dgm:t>
    </dgm:pt>
    <dgm:pt modelId="{1B2A9453-A53B-420B-926D-7F9BF7695FB4}" type="sibTrans" cxnId="{18471EE3-4F87-455A-AB92-C7A4DA7BFCA9}">
      <dgm:prSet/>
      <dgm:spPr/>
      <dgm:t>
        <a:bodyPr/>
        <a:lstStyle/>
        <a:p>
          <a:endParaRPr lang="pl-PL"/>
        </a:p>
      </dgm:t>
    </dgm:pt>
    <dgm:pt modelId="{B04E94B9-2565-4674-80E5-973F1BC7F7FA}">
      <dgm:prSet phldrT="[Tekst]" custScaleX="133277" custScaleY="137987"/>
      <dgm:spPr/>
      <dgm:t>
        <a:bodyPr/>
        <a:lstStyle/>
        <a:p>
          <a:endParaRPr lang="pl-PL"/>
        </a:p>
      </dgm:t>
    </dgm:pt>
    <dgm:pt modelId="{E556597E-739F-43EA-9BAA-95E93655AA81}" type="parTrans" cxnId="{E566B782-5237-4B18-B8A2-390D023B646E}">
      <dgm:prSet/>
      <dgm:spPr/>
      <dgm:t>
        <a:bodyPr/>
        <a:lstStyle/>
        <a:p>
          <a:endParaRPr lang="pl-PL"/>
        </a:p>
      </dgm:t>
    </dgm:pt>
    <dgm:pt modelId="{984A09AE-C3E4-466B-AD79-6744498D8E40}" type="sibTrans" cxnId="{E566B782-5237-4B18-B8A2-390D023B646E}">
      <dgm:prSet/>
      <dgm:spPr/>
      <dgm:t>
        <a:bodyPr/>
        <a:lstStyle/>
        <a:p>
          <a:endParaRPr lang="pl-PL"/>
        </a:p>
      </dgm:t>
    </dgm:pt>
    <dgm:pt modelId="{1BC8B795-0889-4D09-91CC-935F2ECD5EFA}" type="pres">
      <dgm:prSet presAssocID="{4B9B3ADB-9670-4305-ACF4-85F507536424}" presName="composite" presStyleCnt="0">
        <dgm:presLayoutVars>
          <dgm:chMax val="1"/>
          <dgm:dir/>
          <dgm:resizeHandles val="exact"/>
        </dgm:presLayoutVars>
      </dgm:prSet>
      <dgm:spPr/>
    </dgm:pt>
    <dgm:pt modelId="{D5A484A1-5693-4294-8484-6F4A37B88792}" type="pres">
      <dgm:prSet presAssocID="{4B9B3ADB-9670-4305-ACF4-85F507536424}" presName="radial" presStyleCnt="0">
        <dgm:presLayoutVars>
          <dgm:animLvl val="ctr"/>
        </dgm:presLayoutVars>
      </dgm:prSet>
      <dgm:spPr/>
    </dgm:pt>
    <dgm:pt modelId="{469B193D-51FA-4721-815F-7BD6E1FF6372}" type="pres">
      <dgm:prSet presAssocID="{35B07FA0-DEDB-4B9B-A8C5-63BD93A8E4EA}" presName="centerShape" presStyleLbl="vennNode1" presStyleIdx="0" presStyleCnt="5" custScaleX="70899" custScaleY="68428"/>
      <dgm:spPr/>
    </dgm:pt>
    <dgm:pt modelId="{D1C568C9-E7DE-4401-8404-3C145201F3C6}" type="pres">
      <dgm:prSet presAssocID="{10F352B3-5529-4655-ADF1-6E114071DEF5}" presName="node" presStyleLbl="vennNode1" presStyleIdx="1" presStyleCnt="5" custScaleX="133277" custScaleY="137987" custRadScaleRad="100845" custRadScaleInc="399">
        <dgm:presLayoutVars>
          <dgm:bulletEnabled val="1"/>
        </dgm:presLayoutVars>
      </dgm:prSet>
      <dgm:spPr/>
    </dgm:pt>
    <dgm:pt modelId="{FAA000A5-3EF0-466B-AC25-6E03C2E4495E}" type="pres">
      <dgm:prSet presAssocID="{8E59451D-B7CC-4F0C-9150-61A7F5C1973D}" presName="node" presStyleLbl="vennNode1" presStyleIdx="2" presStyleCnt="5" custScaleX="151064" custScaleY="139279">
        <dgm:presLayoutVars>
          <dgm:bulletEnabled val="1"/>
        </dgm:presLayoutVars>
      </dgm:prSet>
      <dgm:spPr/>
    </dgm:pt>
    <dgm:pt modelId="{81EA1C26-ED2A-4518-B2F9-7CA66970270E}" type="pres">
      <dgm:prSet presAssocID="{AFD08E10-C88B-4548-BA7D-2FE4E1DE34E3}" presName="node" presStyleLbl="vennNode1" presStyleIdx="3" presStyleCnt="5" custScaleX="136075" custScaleY="139848">
        <dgm:presLayoutVars>
          <dgm:bulletEnabled val="1"/>
        </dgm:presLayoutVars>
      </dgm:prSet>
      <dgm:spPr/>
    </dgm:pt>
    <dgm:pt modelId="{A56F0798-D4C3-42C4-ADF4-AF11FDDF9C9A}" type="pres">
      <dgm:prSet presAssocID="{3FA8D34E-4CF3-4419-BAB3-5709110AE4B5}" presName="node" presStyleLbl="vennNode1" presStyleIdx="4" presStyleCnt="5" custScaleX="147769" custScaleY="136478" custRadScaleRad="98390" custRadScaleInc="348">
        <dgm:presLayoutVars>
          <dgm:bulletEnabled val="1"/>
        </dgm:presLayoutVars>
      </dgm:prSet>
      <dgm:spPr/>
    </dgm:pt>
  </dgm:ptLst>
  <dgm:cxnLst>
    <dgm:cxn modelId="{0028F408-EE8A-44BB-99B5-8A1864419B03}" type="presOf" srcId="{10F352B3-5529-4655-ADF1-6E114071DEF5}" destId="{D1C568C9-E7DE-4401-8404-3C145201F3C6}" srcOrd="0" destOrd="0" presId="urn:microsoft.com/office/officeart/2005/8/layout/radial3"/>
    <dgm:cxn modelId="{E086D831-42D1-41C0-8BF3-41AA916B8DD0}" type="presOf" srcId="{4B9B3ADB-9670-4305-ACF4-85F507536424}" destId="{1BC8B795-0889-4D09-91CC-935F2ECD5EFA}" srcOrd="0" destOrd="0" presId="urn:microsoft.com/office/officeart/2005/8/layout/radial3"/>
    <dgm:cxn modelId="{64235256-E7B6-41FB-A9EB-96F64863C708}" srcId="{35B07FA0-DEDB-4B9B-A8C5-63BD93A8E4EA}" destId="{10F352B3-5529-4655-ADF1-6E114071DEF5}" srcOrd="0" destOrd="0" parTransId="{437EEF7C-E999-4803-A306-944BE40DCAED}" sibTransId="{0B232C5A-180B-4D83-9776-A4E1C72E3C8F}"/>
    <dgm:cxn modelId="{C8110657-6898-43BF-8435-3E2D12BA7DD4}" srcId="{35B07FA0-DEDB-4B9B-A8C5-63BD93A8E4EA}" destId="{AFD08E10-C88B-4548-BA7D-2FE4E1DE34E3}" srcOrd="2" destOrd="0" parTransId="{60D90F53-0DA3-4E2F-8D1A-49609D8DE115}" sibTransId="{5A835400-6A3F-4C24-AC3F-BF9F03345CE2}"/>
    <dgm:cxn modelId="{995B5481-D8E5-415C-B0A3-B4996BFD718A}" type="presOf" srcId="{8E59451D-B7CC-4F0C-9150-61A7F5C1973D}" destId="{FAA000A5-3EF0-466B-AC25-6E03C2E4495E}" srcOrd="0" destOrd="0" presId="urn:microsoft.com/office/officeart/2005/8/layout/radial3"/>
    <dgm:cxn modelId="{E566B782-5237-4B18-B8A2-390D023B646E}" srcId="{4B9B3ADB-9670-4305-ACF4-85F507536424}" destId="{B04E94B9-2565-4674-80E5-973F1BC7F7FA}" srcOrd="1" destOrd="0" parTransId="{E556597E-739F-43EA-9BAA-95E93655AA81}" sibTransId="{984A09AE-C3E4-466B-AD79-6744498D8E40}"/>
    <dgm:cxn modelId="{DD53349F-4797-4F10-91C3-E37900C957C9}" type="presOf" srcId="{AFD08E10-C88B-4548-BA7D-2FE4E1DE34E3}" destId="{81EA1C26-ED2A-4518-B2F9-7CA66970270E}" srcOrd="0" destOrd="0" presId="urn:microsoft.com/office/officeart/2005/8/layout/radial3"/>
    <dgm:cxn modelId="{6EB8F1BC-0BB1-4F70-8993-9B25ABF8DEFF}" type="presOf" srcId="{3FA8D34E-4CF3-4419-BAB3-5709110AE4B5}" destId="{A56F0798-D4C3-42C4-ADF4-AF11FDDF9C9A}" srcOrd="0" destOrd="0" presId="urn:microsoft.com/office/officeart/2005/8/layout/radial3"/>
    <dgm:cxn modelId="{3A7A5EC5-7E26-4102-9715-0BB925134542}" srcId="{4B9B3ADB-9670-4305-ACF4-85F507536424}" destId="{35B07FA0-DEDB-4B9B-A8C5-63BD93A8E4EA}" srcOrd="0" destOrd="0" parTransId="{07A58B77-D665-4F09-8960-182B9A41AB45}" sibTransId="{275C48FA-D3FD-4A1B-A5DC-63676EA71177}"/>
    <dgm:cxn modelId="{18471EE3-4F87-455A-AB92-C7A4DA7BFCA9}" srcId="{35B07FA0-DEDB-4B9B-A8C5-63BD93A8E4EA}" destId="{3FA8D34E-4CF3-4419-BAB3-5709110AE4B5}" srcOrd="3" destOrd="0" parTransId="{80E4E5D1-04C5-4301-A36A-812D7210B9A0}" sibTransId="{1B2A9453-A53B-420B-926D-7F9BF7695FB4}"/>
    <dgm:cxn modelId="{76955DE3-30B3-4080-95FB-C78EC2879DC8}" srcId="{35B07FA0-DEDB-4B9B-A8C5-63BD93A8E4EA}" destId="{8E59451D-B7CC-4F0C-9150-61A7F5C1973D}" srcOrd="1" destOrd="0" parTransId="{B3A72D57-9EAA-4415-A4B9-800358EED5E4}" sibTransId="{D6ECBDB1-1DA2-4773-BC9E-C155DFE50E87}"/>
    <dgm:cxn modelId="{452055E3-D89C-49FB-AC9E-FC6687A422D4}" type="presOf" srcId="{35B07FA0-DEDB-4B9B-A8C5-63BD93A8E4EA}" destId="{469B193D-51FA-4721-815F-7BD6E1FF6372}" srcOrd="0" destOrd="0" presId="urn:microsoft.com/office/officeart/2005/8/layout/radial3"/>
    <dgm:cxn modelId="{495750CB-2170-439C-82EE-B3D66CA7B8B9}" type="presParOf" srcId="{1BC8B795-0889-4D09-91CC-935F2ECD5EFA}" destId="{D5A484A1-5693-4294-8484-6F4A37B88792}" srcOrd="0" destOrd="0" presId="urn:microsoft.com/office/officeart/2005/8/layout/radial3"/>
    <dgm:cxn modelId="{FE938FD1-1A55-4281-B156-61B8F7ED5EB3}" type="presParOf" srcId="{D5A484A1-5693-4294-8484-6F4A37B88792}" destId="{469B193D-51FA-4721-815F-7BD6E1FF6372}" srcOrd="0" destOrd="0" presId="urn:microsoft.com/office/officeart/2005/8/layout/radial3"/>
    <dgm:cxn modelId="{0EF13DBF-4DB3-4F90-AC83-786C702DC560}" type="presParOf" srcId="{D5A484A1-5693-4294-8484-6F4A37B88792}" destId="{D1C568C9-E7DE-4401-8404-3C145201F3C6}" srcOrd="1" destOrd="0" presId="urn:microsoft.com/office/officeart/2005/8/layout/radial3"/>
    <dgm:cxn modelId="{D928338F-0BC2-4C03-A04C-6EE98D0E1020}" type="presParOf" srcId="{D5A484A1-5693-4294-8484-6F4A37B88792}" destId="{FAA000A5-3EF0-466B-AC25-6E03C2E4495E}" srcOrd="2" destOrd="0" presId="urn:microsoft.com/office/officeart/2005/8/layout/radial3"/>
    <dgm:cxn modelId="{C61E7A9F-815B-4A03-BA82-7D7FC36066DB}" type="presParOf" srcId="{D5A484A1-5693-4294-8484-6F4A37B88792}" destId="{81EA1C26-ED2A-4518-B2F9-7CA66970270E}" srcOrd="3" destOrd="0" presId="urn:microsoft.com/office/officeart/2005/8/layout/radial3"/>
    <dgm:cxn modelId="{BE244E8A-2871-4DC5-9942-51A009A2F0DD}" type="presParOf" srcId="{D5A484A1-5693-4294-8484-6F4A37B88792}" destId="{A56F0798-D4C3-42C4-ADF4-AF11FDDF9C9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B193D-51FA-4721-815F-7BD6E1FF6372}">
      <dsp:nvSpPr>
        <dsp:cNvPr id="0" name=""/>
        <dsp:cNvSpPr/>
      </dsp:nvSpPr>
      <dsp:spPr>
        <a:xfrm>
          <a:off x="4507363" y="1485465"/>
          <a:ext cx="1891005" cy="18250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Rolnicy</a:t>
          </a:r>
        </a:p>
      </dsp:txBody>
      <dsp:txXfrm>
        <a:off x="4784294" y="1752744"/>
        <a:ext cx="1337143" cy="1290540"/>
      </dsp:txXfrm>
    </dsp:sp>
    <dsp:sp modelId="{D1C568C9-E7DE-4401-8404-3C145201F3C6}">
      <dsp:nvSpPr>
        <dsp:cNvPr id="0" name=""/>
        <dsp:cNvSpPr/>
      </dsp:nvSpPr>
      <dsp:spPr>
        <a:xfrm>
          <a:off x="4575158" y="-259024"/>
          <a:ext cx="1777369" cy="18401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Przedsiębiorcy</a:t>
          </a:r>
        </a:p>
      </dsp:txBody>
      <dsp:txXfrm>
        <a:off x="4835448" y="10464"/>
        <a:ext cx="1256789" cy="1301205"/>
      </dsp:txXfrm>
    </dsp:sp>
    <dsp:sp modelId="{FAA000A5-3EF0-466B-AC25-6E03C2E4495E}">
      <dsp:nvSpPr>
        <dsp:cNvPr id="0" name=""/>
        <dsp:cNvSpPr/>
      </dsp:nvSpPr>
      <dsp:spPr>
        <a:xfrm>
          <a:off x="6182526" y="1469309"/>
          <a:ext cx="2014575" cy="18574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Podmioty doradztwa rolniczego i brokerzy innowacji</a:t>
          </a:r>
        </a:p>
      </dsp:txBody>
      <dsp:txXfrm>
        <a:off x="6477554" y="1741321"/>
        <a:ext cx="1424519" cy="1313387"/>
      </dsp:txXfrm>
    </dsp:sp>
    <dsp:sp modelId="{81EA1C26-ED2A-4518-B2F9-7CA66970270E}">
      <dsp:nvSpPr>
        <dsp:cNvPr id="0" name=""/>
        <dsp:cNvSpPr/>
      </dsp:nvSpPr>
      <dsp:spPr>
        <a:xfrm>
          <a:off x="4545523" y="3202463"/>
          <a:ext cx="1814683" cy="1865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Właściciele lasów</a:t>
          </a:r>
        </a:p>
      </dsp:txBody>
      <dsp:txXfrm>
        <a:off x="4811277" y="3475586"/>
        <a:ext cx="1283175" cy="1318754"/>
      </dsp:txXfrm>
    </dsp:sp>
    <dsp:sp modelId="{A56F0798-D4C3-42C4-ADF4-AF11FDDF9C9A}">
      <dsp:nvSpPr>
        <dsp:cNvPr id="0" name=""/>
        <dsp:cNvSpPr/>
      </dsp:nvSpPr>
      <dsp:spPr>
        <a:xfrm>
          <a:off x="2758590" y="1478644"/>
          <a:ext cx="1970633" cy="18200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Jednostki Naukowe</a:t>
          </a:r>
        </a:p>
      </dsp:txBody>
      <dsp:txXfrm>
        <a:off x="3047183" y="1745185"/>
        <a:ext cx="1393447" cy="1286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E4BD2-539E-4B41-9F8A-E975A1428D88}" type="datetimeFigureOut">
              <a:rPr lang="pl-PL" smtClean="0"/>
              <a:t>07.01.2025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A3690-2EEA-4262-8C0B-8273DE735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22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8946AE-8ACE-0524-0061-143693493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D481B7-2CBB-02E6-9802-893907CA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1A62CD-CD39-68DB-CC39-D4E9FB91F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07.01.2025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11D87D-968A-7F04-4DEF-39B257F2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072D16-6401-1452-235A-7FF0160F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6560DB-570F-DABA-4C35-38C46263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F86DC1A-C849-3CA9-EBDF-8EDDE40B2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2CD761-6562-2147-B98B-16DCA5EA4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07.01.2025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683F07-4287-147C-339B-68EADD47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657894-7782-E5A9-95BE-2D3DAF16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443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F34B28E-3333-F117-061B-41EE2BC09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B5C00C7-9BD6-C9AC-F8CC-D7F574AE2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73F195-F3D0-FFEF-A6A7-B3812999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07.01.2025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550B99-661F-969E-B127-EE2A9878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ACE356-84D1-A6E8-154F-03DE1F67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0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6F133C-7EE5-E624-9CAD-78E47D2C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7766FB-201E-8D39-394F-D41306ABC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8EB807-CDE9-0528-34EB-F0FBABEE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07.01.2025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F6958A-3D79-BF68-1847-64047E3E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856B63-4488-F00A-CD12-5BE60833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26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35A9DB-FB12-4FFA-12EF-4A1FE2B5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4FD518-2C8C-69E6-2553-85A1F2F22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965A9A-D596-4B32-477F-577070054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07.01.2025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BEA5C6-AEFE-E254-D441-DD4C2F5D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603230-8117-7629-547E-A4143E29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35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10ECF1-D4EC-1D6E-834C-B7183083A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15CA61-4360-2C36-28D2-71185CA70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ED9F8E9-12C2-DE85-6BEC-F7F8D6751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89E3BD6-5AC1-A03B-8391-C65035E9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07.01.2025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63AEC77-5D33-7309-98B0-169546C2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F649F9-2547-0534-D15B-D883D285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21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16139A-806F-4585-91CC-DC928FF0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F446F7-9FF5-5EE4-35D3-7CBDF0980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17CE48-BA40-F5BE-A5FE-2EACA07A2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B7952A2-111B-805E-53F7-F76F4E5C5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21866E5-4E6C-03BF-EE81-44C864955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A59DDFA-D07A-C330-2C60-1B3F0584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07.01.2025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FE806A7-1EAE-87CD-5EA4-C79D883A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23D67A0-996E-4CE3-C92D-C2DCF210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75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D826FE-9830-B136-03FB-096F8D00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28BC793-546D-DE44-74AC-3C3E853D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07.01.2025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14FCF36-2B7A-2364-19C6-14115CAB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11DFCDF-24D8-6F71-1544-27CBB0BD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77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0248C0D-EEC1-6D48-40FD-B0D6EED6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07.01.2025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28A61D6-1FF2-9D77-912E-61B73C5E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301B307-178B-2CEB-7910-0DC0C2A44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63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2E7130-1B3A-225E-716B-D05A2F95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91911-5669-7EC7-AB57-A0C631D7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95DCB34-FFC1-B37C-FA9F-7BF11C8F6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B9C1B4-46EC-6551-88AA-5A0FFB29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07.01.2025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206BA66-7456-788E-7D26-A113DCE5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2E020B9-F371-C184-9614-A5FB70C7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59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99425E-A5B6-C15D-4196-2115D92D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4EB24EE-37D1-6DAA-6640-F783991DB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BBFA2DF-3B1E-DC58-0FD5-F8748C472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DA494D-23EF-97A5-CF10-4F5EE8B5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F930-7739-4F7A-BCCD-726EDB87AEE5}" type="datetimeFigureOut">
              <a:rPr lang="pl-PL" smtClean="0"/>
              <a:t>07.01.2025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52D424-8E10-634A-2B8A-59BE3C06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2DEC98D-2560-B506-7DE5-3909AB73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61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92DEFE3-3C2E-66DA-0BA6-7A6C8A66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4F69A5-7452-1178-C848-91A1D986F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9606BC-9072-24D0-5AB4-0591F9AC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3F930-7739-4F7A-BCCD-726EDB87AEE5}" type="datetimeFigureOut">
              <a:rPr lang="pl-PL" smtClean="0"/>
              <a:t>07.01.2025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3EA548-CC90-7062-DE80-E4D72B0F0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6C00E2-1308-C6BF-CB62-AC3169338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5607-2674-4C62-8EA5-F55498BF5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sowplus.pl/baza-danych/baza-grup-operacyjnych-ep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a.bomberski@cdr.gov.p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xt-isztar4.mf.gov.pl/taryfa_celna/tariff-brows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FFA6CE-001D-9BC1-D7FE-B6AE9AB1F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Współpraca Grup </a:t>
            </a:r>
            <a:r>
              <a:rPr lang="pl-PL" dirty="0"/>
              <a:t>Operacyjnych EPI w ramach Interwencji 13.5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F89A7BD-CE59-78EA-E2F3-A282FE464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4"/>
            <a:ext cx="9144000" cy="2539053"/>
          </a:xfrm>
        </p:spPr>
        <p:txBody>
          <a:bodyPr>
            <a:normAutofit fontScale="70000" lnSpcReduction="20000"/>
          </a:bodyPr>
          <a:lstStyle/>
          <a:p>
            <a:r>
              <a:rPr lang="pl-PL" sz="4200" dirty="0"/>
              <a:t>dr inż. Aleksander </a:t>
            </a:r>
            <a:r>
              <a:rPr lang="pl-PL" sz="4200" dirty="0" err="1"/>
              <a:t>Bomberski</a:t>
            </a:r>
            <a:r>
              <a:rPr lang="pl-PL" sz="4200" dirty="0"/>
              <a:t>, MBA</a:t>
            </a:r>
          </a:p>
          <a:p>
            <a:r>
              <a:rPr lang="pl-PL" sz="4200" dirty="0"/>
              <a:t>Kierownik Działu Innowacji w Rolnictwie</a:t>
            </a:r>
          </a:p>
          <a:p>
            <a:r>
              <a:rPr lang="pl-PL" sz="4200" dirty="0"/>
              <a:t>Krajowy Broker Innowacji</a:t>
            </a:r>
          </a:p>
          <a:p>
            <a:r>
              <a:rPr lang="pl-PL" sz="4200" dirty="0"/>
              <a:t>Centrum Doradztwa Rolniczego w Brwinowie</a:t>
            </a:r>
          </a:p>
          <a:p>
            <a:endParaRPr lang="pl-PL" sz="3200" dirty="0"/>
          </a:p>
          <a:p>
            <a:r>
              <a:rPr lang="pl-PL" sz="2000" dirty="0"/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3801FE3-AA1E-96FA-FE6A-C555CE5F5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62" y="5040538"/>
            <a:ext cx="2236237" cy="181746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7AEDDF6-37C4-4E6C-D22A-803F8B809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31" y="239072"/>
            <a:ext cx="8888738" cy="1048603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398D88F-3F1E-C4DF-825A-91C64E41BDA8}"/>
              </a:ext>
            </a:extLst>
          </p:cNvPr>
          <p:cNvSpPr txBox="1">
            <a:spLocks noChangeArrowheads="1"/>
          </p:cNvSpPr>
          <p:nvPr/>
        </p:nvSpPr>
        <p:spPr>
          <a:xfrm>
            <a:off x="429874" y="1212267"/>
            <a:ext cx="9606642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„Europejski Fundusz Rolny na rzecz Rozwoju Obszarów Wiejskich: Europa inwestująca w obszary wiejskie”</a:t>
            </a:r>
            <a:endParaRPr kumimoji="0" lang="pl-PL" altLang="pl-PL" sz="1100" b="1" i="1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015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71CBD-89FC-8241-25D9-A63705D6E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58EE53-810D-DFD9-B13C-C9B8FD70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5" y="309142"/>
            <a:ext cx="10515600" cy="1325563"/>
          </a:xfrm>
        </p:spPr>
        <p:txBody>
          <a:bodyPr/>
          <a:lstStyle/>
          <a:p>
            <a:r>
              <a:rPr lang="pl-PL" dirty="0"/>
              <a:t>Dla kogo jest wsparcie przygotowawcze?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7F6E35-B367-059A-C6F8-9AA32F695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45" y="1494746"/>
            <a:ext cx="10515600" cy="4351338"/>
          </a:xfrm>
        </p:spPr>
        <p:txBody>
          <a:bodyPr>
            <a:noAutofit/>
          </a:bodyPr>
          <a:lstStyle/>
          <a:p>
            <a:r>
              <a:rPr lang="pl-PL" sz="1900" dirty="0"/>
              <a:t>Dla osoby fizycznej, jeżeli:</a:t>
            </a:r>
          </a:p>
          <a:p>
            <a:pPr marL="0" indent="0">
              <a:buNone/>
            </a:pPr>
            <a:r>
              <a:rPr lang="pl-PL" sz="1900" dirty="0"/>
              <a:t>- jest obywatelem państwa członkowskiego Unii Europejskiej,</a:t>
            </a:r>
          </a:p>
          <a:p>
            <a:pPr marL="0" indent="0">
              <a:buNone/>
            </a:pPr>
            <a:r>
              <a:rPr lang="pl-PL" sz="1900" dirty="0"/>
              <a:t>- jest pełnoletnia,</a:t>
            </a:r>
          </a:p>
          <a:p>
            <a:pPr marL="0" indent="0">
              <a:buNone/>
            </a:pPr>
            <a:r>
              <a:rPr lang="pl-PL" sz="1900" dirty="0"/>
              <a:t>- ma miejsce zamieszkania na obszarze Rzeczypospolitej Polskiej – w przypadku gdy osoba fizyczna nie wykonuje działalności gospodarczej,</a:t>
            </a:r>
          </a:p>
          <a:p>
            <a:pPr marL="0" indent="0">
              <a:buNone/>
            </a:pPr>
            <a:r>
              <a:rPr lang="pl-PL" sz="1900" dirty="0"/>
              <a:t>- jej miejsce wykonywania działalności gospodarczej, oznaczone adresem wpisanym do Centralnej Ewidencji i Informacji o Działalności Gospodarczej, znajduje się na obszarze Rzeczypospolitej Polskiej </a:t>
            </a:r>
          </a:p>
          <a:p>
            <a:r>
              <a:rPr lang="pl-PL" sz="1900" dirty="0"/>
              <a:t>Dla osoby prawnej, jeżeli siedziba tej osoby lub jej oddziału znajduje się na obszarze Rzeczypospolitej Polskiej (np. spółki, spółdzielnie, związki zawodowe).</a:t>
            </a:r>
          </a:p>
          <a:p>
            <a:r>
              <a:rPr lang="pl-PL" sz="1900" dirty="0"/>
              <a:t>Dla jednostki organizacyjnej nieposiadającej osobowości prawnej, której ustawa przyznaje zdolność prawną, jeżeli siedziba tej jednostki lub jej oddziału znajduje się na obszarze Rzeczypospolitej Polskiej (np. spółki partnerskie, komandytowe, jawne, </a:t>
            </a:r>
            <a:r>
              <a:rPr lang="pl-PL" sz="1900" b="1" dirty="0"/>
              <a:t>konsorcja</a:t>
            </a:r>
            <a:r>
              <a:rPr lang="pl-PL" sz="1900" dirty="0"/>
              <a:t>, stowarzyszenia)</a:t>
            </a:r>
          </a:p>
          <a:p>
            <a:r>
              <a:rPr lang="pl-PL" sz="1900" b="1" dirty="0"/>
              <a:t>Wniosku o przyznanie pomocy na wsparcie przygotowawcze nie może złożyć istniejąca Grupa Operacyjna, której została przyznana pomoc w ramach działania „Współpraca” w ramach PROW 2014-2020.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56058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0D874-B265-FA6B-E305-12AB28697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946774-551D-4E59-DF66-8E849060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5" y="309142"/>
            <a:ext cx="10515600" cy="1325563"/>
          </a:xfrm>
        </p:spPr>
        <p:txBody>
          <a:bodyPr/>
          <a:lstStyle/>
          <a:p>
            <a:r>
              <a:rPr lang="pl-PL" dirty="0"/>
              <a:t>Koszty kwalifikowalne – wsparcie przygotowawcze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A53C5C-0C98-BED3-80B8-E6CDB9E3C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45" y="176533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/>
              <a:t>Wsparcie przygotowawcze </a:t>
            </a:r>
            <a:r>
              <a:rPr lang="pl-PL" sz="1800" dirty="0"/>
              <a:t>– wnioskodawca planujący utworzenie EPI może liczyć na następujące koszty:</a:t>
            </a:r>
          </a:p>
          <a:p>
            <a:r>
              <a:rPr lang="pl-PL" sz="1800" dirty="0"/>
              <a:t>odpłatne korzystanie z maszyn, urządzeń, środków transportu, wyposażenia i nieruchomości;</a:t>
            </a:r>
          </a:p>
          <a:p>
            <a:r>
              <a:rPr lang="pl-PL" sz="1800" dirty="0"/>
              <a:t>zakup usług związanych z tworzeniem EPI i opracowywaniem planu operacji;</a:t>
            </a:r>
          </a:p>
          <a:p>
            <a:r>
              <a:rPr lang="pl-PL" sz="1800" dirty="0"/>
              <a:t>zakup wyników badań naukowych, ekspertyz, analiz, raportów badawczych;</a:t>
            </a:r>
          </a:p>
          <a:p>
            <a:r>
              <a:rPr lang="pl-PL" sz="1800" dirty="0"/>
              <a:t>organizacji lub udziału w szkoleniach, spotkaniach, wizytach studyjnych i demonstracyjnych, w tym koszty przejazdu;</a:t>
            </a:r>
          </a:p>
          <a:p>
            <a:pPr marL="0" indent="0">
              <a:buNone/>
            </a:pPr>
            <a:r>
              <a:rPr lang="pl-PL" sz="1800" dirty="0"/>
              <a:t>Kosztów przygotowania dokumentacji technicznej operacji, w tym:</a:t>
            </a:r>
          </a:p>
          <a:p>
            <a:pPr marL="0" indent="0">
              <a:buNone/>
            </a:pPr>
            <a:r>
              <a:rPr lang="pl-PL" sz="1800" dirty="0"/>
              <a:t>	a. kosztorysów inwestorskich,</a:t>
            </a:r>
          </a:p>
          <a:p>
            <a:pPr marL="0" indent="0">
              <a:buNone/>
            </a:pPr>
            <a:r>
              <a:rPr lang="pl-PL" sz="1800" dirty="0"/>
              <a:t>	b. projektów technologicznych i budowlanych,</a:t>
            </a:r>
          </a:p>
          <a:p>
            <a:pPr marL="0" indent="0">
              <a:buNone/>
            </a:pPr>
            <a:r>
              <a:rPr lang="pl-PL" sz="1800" dirty="0"/>
              <a:t>	c. wypisów i wyrysów z ewidencji gruntów i budynków,</a:t>
            </a:r>
          </a:p>
          <a:p>
            <a:pPr marL="0" indent="0">
              <a:buNone/>
            </a:pPr>
            <a:r>
              <a:rPr lang="pl-PL" sz="1800" dirty="0"/>
              <a:t>	d. opinii o innowacyjności przedmiotu operacji,</a:t>
            </a:r>
          </a:p>
          <a:p>
            <a:pPr marL="0" indent="0">
              <a:buNone/>
            </a:pPr>
            <a:r>
              <a:rPr lang="pl-PL" sz="1800" dirty="0"/>
              <a:t>	e. sprawowania nadzoru inwestorskiego lub autorskiego,</a:t>
            </a:r>
          </a:p>
          <a:p>
            <a:pPr marL="0" indent="0">
              <a:buNone/>
            </a:pPr>
            <a:r>
              <a:rPr lang="pl-PL" sz="1800" dirty="0"/>
              <a:t>	f. związane z kierowaniem robotami budowlanymi.</a:t>
            </a:r>
          </a:p>
        </p:txBody>
      </p:sp>
    </p:spTree>
    <p:extLst>
      <p:ext uri="{BB962C8B-B14F-4D97-AF65-F5344CB8AC3E}">
        <p14:creationId xmlns:p14="http://schemas.microsoft.com/office/powerpoint/2010/main" val="7418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F1FBA-4552-2AB0-929D-4BC9B1DB9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B445A-4301-1625-A22A-3D211141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5" y="309142"/>
            <a:ext cx="10515600" cy="1325563"/>
          </a:xfrm>
        </p:spPr>
        <p:txBody>
          <a:bodyPr/>
          <a:lstStyle/>
          <a:p>
            <a:r>
              <a:rPr lang="pl-PL" dirty="0"/>
              <a:t>Co zawiera wniosek – wsparcie przygotowawcze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591A3A-C755-B3B5-0875-AE69B0031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45" y="176533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Wnioskodawca ubiegający się o wsparcie przygotowawcze w generatorze wniosków zawiera następujące elementy:</a:t>
            </a:r>
          </a:p>
          <a:p>
            <a:r>
              <a:rPr lang="pl-PL" sz="1800" dirty="0"/>
              <a:t>określenie problemów rolnika, będącego członkiem Grupy Operacyjnej lub gospodarstwa rolnego, jakie Grupa zamierza rozwiązać poprzez realizację innowacyjnej operacji;</a:t>
            </a:r>
          </a:p>
          <a:p>
            <a:r>
              <a:rPr lang="pl-PL" sz="1800" dirty="0"/>
              <a:t>określenie sposobu rozwiązania problemów w formie uproszczonego planu operacji;</a:t>
            </a:r>
          </a:p>
          <a:p>
            <a:r>
              <a:rPr lang="pl-PL" sz="1800" dirty="0"/>
              <a:t>opis partycypacyjnego charakteru przygotowania planu operacji;</a:t>
            </a:r>
          </a:p>
          <a:p>
            <a:r>
              <a:rPr lang="pl-PL" sz="1800" dirty="0"/>
              <a:t>określenie celów i efektów realizacji planu operacji;</a:t>
            </a:r>
          </a:p>
          <a:p>
            <a:r>
              <a:rPr lang="pl-PL" sz="1800" dirty="0"/>
              <a:t>uzyskać uproszczoną opinię o innowacyjności operacji potwierdzającą prawidłowość sformułowanych celów i efektów realizacji planu operacji, a także adekwatność zaproponowanych rozwiązań do wskazanych problemów rolnika lub gospodarstwa rolnego. </a:t>
            </a:r>
          </a:p>
          <a:p>
            <a:pPr marL="0" indent="0">
              <a:buNone/>
            </a:pPr>
            <a:r>
              <a:rPr lang="pl-PL" sz="1800" b="1" dirty="0"/>
              <a:t>PAMIĘTAJMY!</a:t>
            </a:r>
          </a:p>
          <a:p>
            <a:r>
              <a:rPr lang="pl-PL" sz="1800" b="1" dirty="0"/>
              <a:t>uzyskanie wsparcia zobowiązuje Grupę Operacyjną do aplikowania o środki oraz spełnienia warunków dostępu (w tym uzyskania co najmniej minimalnej liczby punktów) w ramach Realizacji operacji, pod rygorem zwrotu pomocy</a:t>
            </a:r>
          </a:p>
        </p:txBody>
      </p:sp>
    </p:spTree>
    <p:extLst>
      <p:ext uri="{BB962C8B-B14F-4D97-AF65-F5344CB8AC3E}">
        <p14:creationId xmlns:p14="http://schemas.microsoft.com/office/powerpoint/2010/main" val="11110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tworzymy Grupę Operacyjną?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Aby złożyć wniosek w naborze Grupa Operacyjna musi składać się przynajmniej z 2 podmiotów z poniższej listy:</a:t>
            </a:r>
          </a:p>
          <a:p>
            <a:pPr>
              <a:defRPr/>
            </a:pPr>
            <a:r>
              <a:rPr lang="pl-PL" sz="2200" b="1" dirty="0">
                <a:latin typeface="Calibri" panose="020F0502020204030204"/>
              </a:rPr>
              <a:t>r</a:t>
            </a:r>
            <a:r>
              <a:rPr kumimoji="0" lang="pl-P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olnik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pl-PL" sz="2200" dirty="0">
                <a:latin typeface="Calibri" panose="020F0502020204030204"/>
              </a:rPr>
              <a:t>–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posiadający numer EP oraz posiadający samoistnie lub zależnie gospodarstwo o wielkości co najmniej 1 ha. </a:t>
            </a:r>
            <a:r>
              <a:rPr kumimoji="0" lang="pl-PL" sz="2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Grupie Operacyjnej musi uczestniczyć </a:t>
            </a:r>
            <a:r>
              <a:rPr lang="pl-PL" sz="2200" b="1" u="sng" dirty="0">
                <a:latin typeface="Calibri" panose="020F0502020204030204"/>
              </a:rPr>
              <a:t>minimum 1 rolnik.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właściciel lasu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podmiot tworzący system szkolnictwa wyższego i nauki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przedsiębiorca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jeżeli wykonywany przez nich rodzaj działalności ujętej w PKD jest związany z operacją realizowaną przez grupę operacyjną,</a:t>
            </a:r>
          </a:p>
          <a:p>
            <a:pPr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podmiot świadczący usługi doradcze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indent="0">
              <a:buNone/>
              <a:defRPr/>
            </a:pPr>
            <a:r>
              <a:rPr lang="pl-PL" sz="2200" dirty="0">
                <a:latin typeface="Calibri" panose="020F0502020204030204"/>
              </a:rPr>
              <a:t>Forma organizacyjna Grupy Operacyjnej: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 posiada zdolności prawnej – </a:t>
            </a:r>
            <a:r>
              <a:rPr lang="pl-PL" sz="2200" b="1" dirty="0">
                <a:latin typeface="Calibri" panose="020F0502020204030204"/>
              </a:rPr>
              <a:t>konsorcjum</a:t>
            </a:r>
            <a:r>
              <a:rPr lang="pl-PL" sz="2200" dirty="0">
                <a:latin typeface="Calibri" panose="020F0502020204030204"/>
              </a:rPr>
              <a:t> </a:t>
            </a: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posiadając zdolność prawną – np.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spółka celowa</a:t>
            </a:r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5816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ECC31-C4A4-087A-4A4C-6E1C840B3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9B7E9D-F5AA-6EB7-3E56-394DDA8E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tworzymy Grupę Operacyjną?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C3E27E-723E-9E03-73A2-692781E94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382"/>
            <a:ext cx="10515600" cy="43513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przypadku </a:t>
            </a:r>
            <a:r>
              <a:rPr lang="pl-PL" sz="2200" dirty="0">
                <a:latin typeface="Calibri" panose="020F0502020204030204"/>
              </a:rPr>
              <a:t>Grupy Operacyjnej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nieposiadającej zdolności prawnej, umowa konsorcjum zawierać powinna co najmniej: </a:t>
            </a: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nazwę i skład EPI; </a:t>
            </a: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formę organizacyjną EPI; </a:t>
            </a: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 utworzenia, opis partnerstwa, inicjatorów powstania i zakres działalności EPI; </a:t>
            </a: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sposób podziału zadań i obowiązków, zaplanowanych w ramach realizacji operacji, między podmioty wchodzące w skład EPI, współdecydowania, ponoszenia odpowiedzialności przez te podmioty z tytułu realizowanych zadań;</a:t>
            </a: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sposób podejmowania decyzji wewnątrz EPI;</a:t>
            </a: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zasady podziału praw nabytych w trakcie realizacji operacji i do dnia upływu 5 lat od dnia otrzymania płatności końcowej między podmioty wchodzące w skład EPI;</a:t>
            </a: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zasady reprezentowania podmiotów wchodzących w skład EPI;</a:t>
            </a:r>
          </a:p>
          <a:p>
            <a:pPr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określenie lidera konsorcjum.</a:t>
            </a:r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985186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tworzymy Grupę Operacyjną?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sytuacji gdy dany członek EPI może zostać zakwalifikowany do więcej niż jednej kategorii np. </a:t>
            </a:r>
            <a:r>
              <a:rPr lang="pl-PL" sz="2600" dirty="0">
                <a:latin typeface="Calibri" panose="020F0502020204030204"/>
              </a:rPr>
              <a:t>rolnik jest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jednocześnie przedsiębiorcą, składa oświadczenie, w którym </a:t>
            </a:r>
            <a:r>
              <a:rPr lang="pl-PL" sz="2600" dirty="0">
                <a:latin typeface="Calibri" panose="020F0502020204030204"/>
              </a:rPr>
              <a:t>deklaruje w jakiej kategorii podmiotu będzie 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realizował zadania w </a:t>
            </a:r>
            <a:r>
              <a:rPr lang="pl-PL" sz="2600" dirty="0">
                <a:latin typeface="Calibri" panose="020F0502020204030204"/>
              </a:rPr>
              <a:t>Grupie Operacyjnej.</a:t>
            </a:r>
            <a:endParaRPr kumimoji="0" lang="pl-PL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przypadku </a:t>
            </a:r>
            <a:r>
              <a:rPr lang="pl-PL" sz="2600" dirty="0">
                <a:latin typeface="Calibri" panose="020F0502020204030204"/>
              </a:rPr>
              <a:t>Grupy Operacyjnej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realizującej operację:</a:t>
            </a:r>
          </a:p>
          <a:p>
            <a:pPr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której występują koszty badań 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wymagany jest również podmiot tworzący system szkolnictwa wyższego i nauki;</a:t>
            </a:r>
          </a:p>
          <a:p>
            <a:pPr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rzecz rozwijania produkcji w systemach jakości żywności 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wymagany jest podmiot uczestniczący w krajowych lub unijnych systemach jakości.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60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247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ilu Grupach Operacyjnych można uczestniczyć?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l-PL" sz="2000" b="1" dirty="0">
                <a:latin typeface="Calibri" panose="020F0502020204030204"/>
              </a:rPr>
              <a:t>Przedsiębiorca, prywatny podmiot doradczy i rolnik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mogą brać udział tylko w jednej grupie EPI w ramach danego naboru</a:t>
            </a:r>
          </a:p>
          <a:p>
            <a:pPr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powyższe ograniczenie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 dotyczy </a:t>
            </a:r>
            <a:r>
              <a:rPr lang="pl-PL" sz="2000" b="1" dirty="0">
                <a:latin typeface="Calibri" panose="020F0502020204030204"/>
              </a:rPr>
              <a:t>publicznych jednostek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doradztwa rolniczego oraz podmiotów tworzących system szkolnictwa wyższego i nauki</a:t>
            </a:r>
          </a:p>
          <a:p>
            <a:pPr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Podmioty wchodzące w skład EPI uważa się za różne, jeżeli nie są one powiązane ze sobą osobowo lub kapitałowo. W skład danej EPI nie mogą wchodzić podmioty powiązane ze sobą rodzinnie/osoba najbliższa.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Zgodnie z Kodeksem karnym (art. 115 § 11 k.k.): Osobą najbliższą jest małżonek, wstępny, zstępny, rodzeństwo, powinowaty w tej samej linii lub stopniu, osoba pozostająca w stosunku przysposobienia oraz jej małżonek, a także osoba pozostająca we wspólnym pożyciu.</a:t>
            </a:r>
          </a:p>
          <a:p>
            <a:pPr marL="0" indent="0">
              <a:buNone/>
            </a:pP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3978619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563"/>
            <a:ext cx="10515600" cy="1325563"/>
          </a:xfrm>
        </p:spPr>
        <p:txBody>
          <a:bodyPr/>
          <a:lstStyle/>
          <a:p>
            <a:r>
              <a:rPr lang="pl-PL" dirty="0"/>
              <a:t>Poziom wsparcia finansowego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126"/>
            <a:ext cx="10515600" cy="43513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Centrala Agencji Restrukturyzacji i Modernizacji Rolnictwa w Warszawie przyznaje pomoc finansową Grupie Operacyjnej w następujących zakresach:</a:t>
            </a:r>
          </a:p>
          <a:p>
            <a:pPr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 kosztów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ogólnych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przy czym koszty te mogą stanowić maksymalnie 10% pozostałych kosztów kwalifikowalnych,</a:t>
            </a:r>
          </a:p>
          <a:p>
            <a:pPr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 kosztów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badań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przy czym koszty te mogą stanowić maksymalnie 50% kwoty pomocy na daną operację,</a:t>
            </a:r>
          </a:p>
          <a:p>
            <a:pPr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65% kosztów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inwestycji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materialnych i niematerialnych</a:t>
            </a:r>
            <a:r>
              <a:rPr lang="pl-PL" sz="2000" dirty="0">
                <a:latin typeface="Calibri" panose="020F0502020204030204"/>
              </a:rPr>
              <a:t>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oraz do 100 % w przypadku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inwestycji nieprodukcyjnych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inwestycje, które nie prowadzą do znacznego wzrostu wartości ani rentowności gospodarstwa rolnego w rozumienia art. 2 pkt 39 rozporządzenia Komisji UE 2022/2472.</a:t>
            </a:r>
          </a:p>
          <a:p>
            <a:pPr>
              <a:defRPr/>
            </a:pPr>
            <a:r>
              <a:rPr lang="pl-PL" sz="2000" dirty="0">
                <a:latin typeface="Calibri" panose="020F0502020204030204"/>
              </a:rPr>
              <a:t>100%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kosztów bieżących/administracyjnych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 tym kosztów związanych z działaniami na rzecz rozwijania produkcji w systemach jakości żywności. Koszty będą wypłacane w formie ryczałtu w wysokości nieprzekraczającej łącznie 20% kosztów inwestycyjnych i badań (maksymalnie 500 000 zł).</a:t>
            </a:r>
          </a:p>
          <a:p>
            <a:pPr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42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49"/>
            <a:ext cx="10515600" cy="1325563"/>
          </a:xfrm>
        </p:spPr>
        <p:txBody>
          <a:bodyPr/>
          <a:lstStyle/>
          <a:p>
            <a:r>
              <a:rPr lang="pl-PL" dirty="0"/>
              <a:t>Koszty kwalifikowalne – inwestycyjne (65%)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290"/>
            <a:ext cx="10515600" cy="43513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kosztów </a:t>
            </a:r>
            <a:r>
              <a:rPr lang="pl-PL" sz="2000" b="1" dirty="0">
                <a:latin typeface="Calibri" panose="020F0502020204030204"/>
              </a:rPr>
              <a:t>inwestycyjnych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zalicza się koszty związane z: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transportem do miejsca realizacji operacji materiałów służących realizacji operacji oraz maszyn i urządzeń objętych operacją, a także koszty montażu,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rozbiórką i utylizacją materiałów szkodliwych pochodzących z rozbiórki pod warunkiem, że rozbiórka jest niezbędna w celu realizacji operacji,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budową, przebudową lub remontem połączonym z modernizacją obiektów lub infrastruktury,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zakupem lub instalacją nowych maszyn lub urządzeń, w tym środków transportu,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zakupem lub instalacją nowej aparatury naukowo-badawczej lub innych nowych urządzeń służących do wykonywania badań aplikacyjnych w rozumieniu art. 4 ust. 2 pkt 2 ustawy z dnia 20 lipca 2018 r. – Prawo o szkolnictwie wyższym i nauce lub prac rozwojowych w rozumieniu art. 4 ust. 3 tej ustawy – w przypadku gdy całkowity okres amortyzacji tej aparatury lub tych urządzeń nie przekracza okresu realizacji operacji,</a:t>
            </a:r>
          </a:p>
          <a:p>
            <a:pPr>
              <a:spcBef>
                <a:spcPts val="400"/>
              </a:spcBef>
              <a:defRPr/>
            </a:pPr>
            <a:r>
              <a:rPr lang="pl-PL" sz="2000" dirty="0">
                <a:latin typeface="Calibri" panose="020F0502020204030204"/>
              </a:rPr>
              <a:t>z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akupem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wartości niematerialnych i prawnych w rozumieniu art. 3 ust. 1 pkt 14 ustawy z dnia 29 września 1994 r. o rachunkowości (Dz. U. z 2021 r. poz. 217, 2105 i 2106 oraz z 2022 r. poz. 1488), w tym koszty zakupu lub instalacji oprogramowania i licencji na oprogramowanie,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599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926"/>
            <a:ext cx="10515600" cy="1325563"/>
          </a:xfrm>
        </p:spPr>
        <p:txBody>
          <a:bodyPr/>
          <a:lstStyle/>
          <a:p>
            <a:r>
              <a:rPr lang="pl-PL" dirty="0"/>
              <a:t>Koszty kwalifikowalne – ogólne (100%)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201"/>
            <a:ext cx="10515600" cy="43513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000" b="1" dirty="0">
                <a:latin typeface="Calibri" panose="020F0502020204030204"/>
              </a:rPr>
              <a:t>K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osztami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ogólnymi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do których zalicza się w szczególności koszty: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przygotowania dokumentacji technicznej operacji, w tym: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000" dirty="0">
                <a:latin typeface="Calibri" panose="020F0502020204030204"/>
              </a:rPr>
              <a:t> -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kosztorysów inwestorskich,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000" dirty="0">
                <a:latin typeface="Calibri" panose="020F0502020204030204"/>
              </a:rPr>
              <a:t> -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projektów technologicznych i budowlanych,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000" dirty="0">
                <a:latin typeface="Calibri" panose="020F0502020204030204"/>
              </a:rPr>
              <a:t> -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wypisów i wyrysów z ewidencji gruntów i budynków,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000" dirty="0">
                <a:latin typeface="Calibri" panose="020F0502020204030204"/>
              </a:rPr>
              <a:t> -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opinii o innowacyjności przedmiotu operacji;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sprawowania nadzoru inwestorskiego lub autorskiego,</a:t>
            </a:r>
          </a:p>
          <a:p>
            <a:pPr>
              <a:spcBef>
                <a:spcPts val="400"/>
              </a:spcBef>
              <a:defRPr/>
            </a:pPr>
            <a:r>
              <a:rPr lang="pl-PL" sz="2000" dirty="0">
                <a:latin typeface="Calibri" panose="020F0502020204030204"/>
              </a:rPr>
              <a:t>zakupu wyników badań naukowych, ekspertyz, analiz, raportów badawczych dla operacji, w których nie występować będzie podmiot tworzący system szkolnictwa wyższego i nauki – koszty usług; 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związane z kierowaniem robotami budowlanymi.</a:t>
            </a:r>
          </a:p>
          <a:p>
            <a:pPr>
              <a:spcBef>
                <a:spcPts val="400"/>
              </a:spcBef>
              <a:defRPr/>
            </a:pPr>
            <a:endParaRPr lang="pl-PL" sz="2000" dirty="0">
              <a:latin typeface="Calibri" panose="020F0502020204030204"/>
            </a:endParaRPr>
          </a:p>
          <a:p>
            <a:pPr marL="0" indent="0">
              <a:spcBef>
                <a:spcPts val="400"/>
              </a:spcBef>
              <a:buNone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10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045305-A151-A74A-F488-6D23B5857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159852"/>
            <a:ext cx="11700587" cy="1325563"/>
          </a:xfrm>
        </p:spPr>
        <p:txBody>
          <a:bodyPr>
            <a:noAutofit/>
          </a:bodyPr>
          <a:lstStyle/>
          <a:p>
            <a:pPr algn="ctr"/>
            <a:r>
              <a:rPr lang="pl-PL" sz="3800"/>
              <a:t>Struktura </a:t>
            </a:r>
            <a:r>
              <a:rPr lang="pl-PL" sz="3800" b="1"/>
              <a:t>Grupy Operacyjnej </a:t>
            </a:r>
            <a:r>
              <a:rPr lang="pl-PL" sz="3800" dirty="0"/>
              <a:t>realizującej projekty na rzecz innowacji w rolnictwie w formie konsorcjum lub spółki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488FC4C-4F54-60B9-9EAA-07B5A579C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931261"/>
              </p:ext>
            </p:extLst>
          </p:nvPr>
        </p:nvGraphicFramePr>
        <p:xfrm>
          <a:off x="632149" y="1684435"/>
          <a:ext cx="10927702" cy="480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2044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BF086-2573-8CFB-4302-3D4E67DBB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D7AD4E-A6D9-A589-0CF7-4469FC92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926"/>
            <a:ext cx="10515600" cy="1325563"/>
          </a:xfrm>
        </p:spPr>
        <p:txBody>
          <a:bodyPr/>
          <a:lstStyle/>
          <a:p>
            <a:r>
              <a:rPr lang="pl-PL" dirty="0"/>
              <a:t>Koszty kwalifikowalne – bieżące (100%)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EDA273-56AC-BEDB-B0CF-A12AFEDE5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201"/>
            <a:ext cx="10515600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Kosztami bieżącymi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do których zalicza się w szczególności koszty: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koszty operacyjne;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koszty personelu;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koszty szkolenia;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koszty związane z kształtowaniem wizerunku;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koszty finansowe;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koszty związane z tworzeniem sieci kontaktów.</a:t>
            </a:r>
          </a:p>
          <a:p>
            <a:pPr>
              <a:spcBef>
                <a:spcPts val="400"/>
              </a:spcBef>
              <a:defRPr/>
            </a:pPr>
            <a:endParaRPr lang="pl-PL" sz="2000" dirty="0">
              <a:latin typeface="Calibri" panose="020F0502020204030204"/>
            </a:endParaRPr>
          </a:p>
          <a:p>
            <a:pPr marL="0" indent="0">
              <a:spcBef>
                <a:spcPts val="400"/>
              </a:spcBef>
              <a:buNone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802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746"/>
            <a:ext cx="10515600" cy="1325563"/>
          </a:xfrm>
        </p:spPr>
        <p:txBody>
          <a:bodyPr/>
          <a:lstStyle/>
          <a:p>
            <a:r>
              <a:rPr lang="pl-PL" dirty="0"/>
              <a:t>Koszty kwalifikowalne – badawcze (100%)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134"/>
            <a:ext cx="10515600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  <a:defRPr/>
            </a:pPr>
            <a:r>
              <a:rPr lang="pl-PL" sz="2000" b="1" dirty="0">
                <a:latin typeface="Calibri" panose="020F0502020204030204"/>
              </a:rPr>
              <a:t>K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oszty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badań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do których zalicza się w szczególności koszty: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zakupu materiałów i sprzętu laboratoryjnego niebędących środkami trwałymi;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zakupu materiałów lub podzespołów lub wytworzenia elementów służących do stworzenia prototypu lub instalacji pilotażowej, jeżeli te materiały, podzespoły i elementy po stworzeniu tego prototypu lub instalacji będą stanowić ich część składową;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dokonanych za okres realizacji operacji odpisów amortyzacyjnych od aparatury naukowo-badawczej lub innych urządzeń służących do wykonywania badań w ramach tej operacji, ujętych w ewidencji środków trwałych </a:t>
            </a:r>
            <a:r>
              <a:rPr lang="pl-PL" sz="2000" dirty="0">
                <a:latin typeface="Calibri" panose="020F0502020204030204"/>
              </a:rPr>
              <a:t>wnioskodawcy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ubiegającego się o przyznanie pomocy, niezbędnych do prawidłowej realizacji operacji i bezpośrednio wykorzystywanych w związku z realizacją operacji – w przypadku gdy całkowity okres amortyzacji tej aparatury lub tych urządzeń przekracza okres realizacji operacji;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ponoszone z tytułu odpłatnego korzystania w okresie realizacji operacji z aparatury naukowo-badawczej lub innych urządzeń służących do wykonywania badań w ramach tej operacji;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ponoszone z tytułu odpłatnego korzystania w okresie realizacji operacji ze specjalistycznych środków transportu wewnętrznego;</a:t>
            </a:r>
          </a:p>
          <a:p>
            <a:pPr marL="0" indent="0">
              <a:spcBef>
                <a:spcPts val="400"/>
              </a:spcBef>
              <a:buNone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23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746"/>
            <a:ext cx="10515600" cy="1325563"/>
          </a:xfrm>
        </p:spPr>
        <p:txBody>
          <a:bodyPr/>
          <a:lstStyle/>
          <a:p>
            <a:r>
              <a:rPr lang="pl-PL" dirty="0"/>
              <a:t>Koszty kwalifikowalne – badawcze (100%)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134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wynagrodzenia osób bezpośrednio wykonujących badania w ramach operacji oraz innych świadczeń pieniężnych przyznanych tym osobom w związku z wykonywanymi badaniami w ramach operacji, wraz ze składkami na ubezpieczenia społeczne oraz składkami na Fundusz Pracy i Fundusz Gwarantowanych Świadczeń Pracowniczych, w wysokości nie większej niż 1,5-krotność minimalnego miesięcznego wynagrodzenia zasadniczego dla profesora w uczelni publicznej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zakupu </a:t>
            </a:r>
            <a:r>
              <a:rPr lang="pl-PL" sz="2000" dirty="0">
                <a:latin typeface="Calibri" panose="020F0502020204030204"/>
              </a:rPr>
              <a:t>środków produkcji i usług, w tym usług rolniczych, ponoszonych w związku z prowadzeniem badań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>
              <a:spcBef>
                <a:spcPts val="400"/>
              </a:spcBef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podróży służbowych osób, o których mowa w pkt 5, do i z miejsc prowadzenia badań w ramach operacji, nieprzekraczające wysokości należności ustalonej na podstawie przepisów rozporządzenia Ministra Pracy i Polityki Społecznej z dnia 29 stycznia 2013 r. w sprawie należności przysługujących pracownikowi zatrudnionemu w państwowej lub samorządowej jednostce sfery budżetowej z tytułu podróży służbowej (Dz. U. poz. 167 oraz z 2022 r. poz. 1481) przysługującej tym osobom z tytułu podróży służbowej.</a:t>
            </a:r>
          </a:p>
          <a:p>
            <a:pPr>
              <a:spcBef>
                <a:spcPts val="400"/>
              </a:spcBef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spcBef>
                <a:spcPts val="400"/>
              </a:spcBef>
              <a:buNone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15A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186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wniosku – kryteria punktowe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dirty="0"/>
              <a:t>Wnioskodawca składa wniosek o przyznanie pomocy podczas ogłoszonego naboru wniosków wyłącznie drogą elektroniczną </a:t>
            </a:r>
            <a:br>
              <a:rPr lang="pl-PL" dirty="0"/>
            </a:br>
            <a:r>
              <a:rPr lang="pl-PL" b="1" dirty="0"/>
              <a:t>za pomocą platformy usług elektronicznych ARiMR (PUE)</a:t>
            </a:r>
          </a:p>
          <a:p>
            <a:r>
              <a:rPr lang="pl-PL" dirty="0"/>
              <a:t>W przypadku naboru na </a:t>
            </a:r>
            <a:r>
              <a:rPr lang="pl-PL" b="1" dirty="0"/>
              <a:t>wsparcie przygotowawcze </a:t>
            </a:r>
            <a:r>
              <a:rPr lang="pl-PL" dirty="0"/>
              <a:t>pomoc może być przyznana dla wnioskodawcy, który uzyska przynajmniej 46 pkt. (Można uzyskać maksymalnie 92 pkt.)</a:t>
            </a:r>
          </a:p>
          <a:p>
            <a:r>
              <a:rPr lang="pl-PL" dirty="0"/>
              <a:t>W przypadku naboru na </a:t>
            </a:r>
            <a:r>
              <a:rPr lang="pl-PL" b="1" dirty="0"/>
              <a:t>realizację operacji </a:t>
            </a:r>
            <a:r>
              <a:rPr lang="pl-PL" dirty="0"/>
              <a:t>pomoc może być przyznana dla wnioskodawcy, który uzyska przynajmniej 64 pkt. (Można uzyskać maksymalnie 128 pkt.)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9468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4838C9-5B5D-170F-2DBF-1EE8129C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4800" dirty="0"/>
              <a:t>Sposób składania wniosków poprzez Platformę Usług Elektronicznych (PUE)</a:t>
            </a:r>
            <a:br>
              <a:rPr lang="pl-PL" sz="4800" dirty="0"/>
            </a:br>
            <a:r>
              <a:rPr lang="pl-PL" sz="4800" dirty="0"/>
              <a:t>ARiMR</a:t>
            </a:r>
            <a:endParaRPr lang="pl-PL" sz="4800" b="1" dirty="0"/>
          </a:p>
        </p:txBody>
      </p:sp>
    </p:spTree>
    <p:extLst>
      <p:ext uri="{BB962C8B-B14F-4D97-AF65-F5344CB8AC3E}">
        <p14:creationId xmlns:p14="http://schemas.microsoft.com/office/powerpoint/2010/main" val="3074617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FFC5A-10B6-BFCE-0FE1-6EB3865FB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788C52-C049-96D7-A448-DEC0F6B6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94" y="175538"/>
            <a:ext cx="9254412" cy="841499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Rejestracja - logowanie</a:t>
            </a:r>
          </a:p>
        </p:txBody>
      </p:sp>
      <p:pic>
        <p:nvPicPr>
          <p:cNvPr id="3" name="image7.jpeg" descr="Obraz zawierający tekst, zrzut ekranu, Czcionka  Opis wygenerowany automatycznie">
            <a:extLst>
              <a:ext uri="{FF2B5EF4-FFF2-40B4-BE49-F238E27FC236}">
                <a16:creationId xmlns:a16="http://schemas.microsoft.com/office/drawing/2014/main" id="{79BA815B-AA17-5F44-B9A6-0B6BC00EBF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407" y="1129005"/>
            <a:ext cx="10737185" cy="51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63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FC4D4-B02A-9466-B10E-4128F4F45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B188E5-D17A-ECEB-2BD8-4F358254D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94" y="175538"/>
            <a:ext cx="9254412" cy="841499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Informacje podstawowe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ED7C866-D1DF-5B85-D1EF-9888CEE57A2F}"/>
              </a:ext>
            </a:extLst>
          </p:cNvPr>
          <p:cNvSpPr/>
          <p:nvPr/>
        </p:nvSpPr>
        <p:spPr>
          <a:xfrm>
            <a:off x="1891392" y="1017037"/>
            <a:ext cx="8661529" cy="5775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601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06B05-F6F0-70EA-59F6-0A897F872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96253A-F6E2-99E7-A918-769F9A7B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94" y="175538"/>
            <a:ext cx="9254412" cy="841499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Dane Grupy Operacyjnej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7384E2D-3774-C7BC-0783-B5112742590A}"/>
              </a:ext>
            </a:extLst>
          </p:cNvPr>
          <p:cNvSpPr/>
          <p:nvPr/>
        </p:nvSpPr>
        <p:spPr>
          <a:xfrm>
            <a:off x="319043" y="1218469"/>
            <a:ext cx="6249708" cy="5266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EC6855B8-DC7C-80D6-ADAA-0AD9B7BC7C00}"/>
              </a:ext>
            </a:extLst>
          </p:cNvPr>
          <p:cNvSpPr/>
          <p:nvPr/>
        </p:nvSpPr>
        <p:spPr>
          <a:xfrm>
            <a:off x="6844222" y="1083176"/>
            <a:ext cx="5201598" cy="53502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630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AFE8E-4114-641E-ACC2-16106650C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1B88C8-5838-57F1-CB3E-BA47846E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94" y="175538"/>
            <a:ext cx="9254412" cy="841499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Zestawienie produktów rolnych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B59A5A0-1DC1-F244-CA59-63C793C84DEB}"/>
              </a:ext>
            </a:extLst>
          </p:cNvPr>
          <p:cNvSpPr/>
          <p:nvPr/>
        </p:nvSpPr>
        <p:spPr>
          <a:xfrm>
            <a:off x="171061" y="1842767"/>
            <a:ext cx="6397690" cy="390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68379BA-0ADA-3DD5-6BD8-050A6CCE1F7B}"/>
              </a:ext>
            </a:extLst>
          </p:cNvPr>
          <p:cNvSpPr/>
          <p:nvPr/>
        </p:nvSpPr>
        <p:spPr>
          <a:xfrm>
            <a:off x="6792687" y="1842767"/>
            <a:ext cx="5141166" cy="2533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853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DFD36-EA99-A889-CAE0-3D31D55D5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E3FF93-F9E8-035A-2F92-2089F780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94" y="175538"/>
            <a:ext cx="9254412" cy="841499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Miejsce realizacji operacji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A4DEA3D8-52E2-1A7B-3083-36C09B4B757F}"/>
              </a:ext>
            </a:extLst>
          </p:cNvPr>
          <p:cNvSpPr/>
          <p:nvPr/>
        </p:nvSpPr>
        <p:spPr>
          <a:xfrm>
            <a:off x="3364893" y="877079"/>
            <a:ext cx="5462213" cy="5915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31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Statystyka Działania 16 „Współpraca”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0292"/>
            <a:ext cx="10515600" cy="4351338"/>
          </a:xfrm>
        </p:spPr>
        <p:txBody>
          <a:bodyPr>
            <a:noAutofit/>
          </a:bodyPr>
          <a:lstStyle/>
          <a:p>
            <a:r>
              <a:rPr lang="pl-PL" sz="1900" dirty="0"/>
              <a:t>Przeprowadzonych 6 naborów w tym 4 ogólne (badawczo-wdrożeniowe) oraz 2 tematyczne (dotyczące Krótkich Łańcuchów Dostaw Żywności)</a:t>
            </a:r>
          </a:p>
          <a:p>
            <a:r>
              <a:rPr lang="pl-PL" sz="1900" dirty="0"/>
              <a:t>Liczba dofinansowanych GO: 438</a:t>
            </a:r>
          </a:p>
          <a:p>
            <a:r>
              <a:rPr lang="pl-PL" sz="1900" dirty="0"/>
              <a:t>Liczba zaangażowanych podmiotów: 1200</a:t>
            </a:r>
          </a:p>
          <a:p>
            <a:r>
              <a:rPr lang="pl-PL" sz="1900" dirty="0"/>
              <a:t>Wykorzystanie alokacji: 98% (</a:t>
            </a:r>
            <a:r>
              <a:rPr lang="pl-PL" sz="1900" b="1" dirty="0"/>
              <a:t>Alokacja na Działanie 16 „Współpraca” wynosiła: 731 103 862,89 zł</a:t>
            </a:r>
            <a:r>
              <a:rPr lang="pl-PL" sz="1900" dirty="0"/>
              <a:t>)</a:t>
            </a:r>
          </a:p>
          <a:p>
            <a:r>
              <a:rPr lang="pl-PL" sz="1900" dirty="0"/>
              <a:t>Ogólnodostępna baza Grup Operacyjnych:</a:t>
            </a:r>
          </a:p>
          <a:p>
            <a:pPr marL="0" indent="0">
              <a:buNone/>
            </a:pPr>
            <a:r>
              <a:rPr lang="pl-PL" sz="1900" dirty="0">
                <a:hlinkClick r:id="rId2"/>
              </a:rPr>
              <a:t>https://www.ksowplus.pl/baza-danych/baza-grup-operacyjnych-epi</a:t>
            </a:r>
            <a:endParaRPr lang="pl-PL" sz="1900" dirty="0"/>
          </a:p>
          <a:p>
            <a:pPr marL="0" indent="0">
              <a:buNone/>
            </a:pPr>
            <a:endParaRPr lang="pl-PL" sz="1900" dirty="0"/>
          </a:p>
          <a:p>
            <a:endParaRPr lang="pl-PL" sz="19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28FDD40-A80B-2F6C-9951-0C3633A8A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16" y="3712230"/>
            <a:ext cx="5617708" cy="314577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C43EA87-4C2A-A02A-454E-D6BB427E2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61" y="3342234"/>
            <a:ext cx="4400939" cy="349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23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D3B4F-4409-ABB2-53E5-C744A777A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D54EEF-7777-7CD5-E3CE-768CCA51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94" y="175538"/>
            <a:ext cx="9254412" cy="841499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Zakresy innowacji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8B70369-42AE-2BB3-91D7-484F6DF63345}"/>
              </a:ext>
            </a:extLst>
          </p:cNvPr>
          <p:cNvSpPr/>
          <p:nvPr/>
        </p:nvSpPr>
        <p:spPr>
          <a:xfrm>
            <a:off x="120538" y="1231640"/>
            <a:ext cx="6280261" cy="4907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CC14A0E-A141-289A-7E97-B0A5B09F3C73}"/>
              </a:ext>
            </a:extLst>
          </p:cNvPr>
          <p:cNvSpPr/>
          <p:nvPr/>
        </p:nvSpPr>
        <p:spPr>
          <a:xfrm>
            <a:off x="6543522" y="1231640"/>
            <a:ext cx="5527940" cy="4907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4438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83689-5E18-5493-9899-9537A4A5D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1A544-406F-BF4C-1712-0993D0B5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94" y="175538"/>
            <a:ext cx="9254412" cy="841499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Zgodność operacji z celami WPR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0C88D8A-397C-8A7C-7DF6-7C1B9911AFDD}"/>
              </a:ext>
            </a:extLst>
          </p:cNvPr>
          <p:cNvSpPr/>
          <p:nvPr/>
        </p:nvSpPr>
        <p:spPr>
          <a:xfrm>
            <a:off x="3006198" y="1017037"/>
            <a:ext cx="6179603" cy="5665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1676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11EA-5C19-92F9-7062-BBD4D39E2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E9CB3F-A8C7-891B-DD51-D45C5C97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94" y="175538"/>
            <a:ext cx="9254412" cy="841499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Cel projektu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3172E0A-7862-70E2-3DBE-C3944C7A220A}"/>
              </a:ext>
            </a:extLst>
          </p:cNvPr>
          <p:cNvSpPr/>
          <p:nvPr/>
        </p:nvSpPr>
        <p:spPr>
          <a:xfrm>
            <a:off x="331717" y="1017037"/>
            <a:ext cx="5677197" cy="5665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AD41E95-920F-3839-1328-903EC0CADD4B}"/>
              </a:ext>
            </a:extLst>
          </p:cNvPr>
          <p:cNvSpPr/>
          <p:nvPr/>
        </p:nvSpPr>
        <p:spPr>
          <a:xfrm>
            <a:off x="5263057" y="1103538"/>
            <a:ext cx="5915016" cy="5578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732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AC440-6C5D-BC1D-635D-0DEC06299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D21A56-9F57-40FA-45F0-4CBBE8943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94" y="175538"/>
            <a:ext cx="9254412" cy="841499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Realizacja efektów projektu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24E2F29-E826-D2AF-3FE9-E7F8968F5F1C}"/>
              </a:ext>
            </a:extLst>
          </p:cNvPr>
          <p:cNvSpPr/>
          <p:nvPr/>
        </p:nvSpPr>
        <p:spPr>
          <a:xfrm>
            <a:off x="3099321" y="1017037"/>
            <a:ext cx="5993358" cy="5665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76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9CCB7-2927-A2B2-4395-566002733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863483-1A78-147E-C2BA-E53A5BFE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94" y="175538"/>
            <a:ext cx="9254412" cy="841499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Realizacja efektów projektu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2FAECA5-A7BE-616B-D4B9-499EF1147926}"/>
              </a:ext>
            </a:extLst>
          </p:cNvPr>
          <p:cNvSpPr/>
          <p:nvPr/>
        </p:nvSpPr>
        <p:spPr>
          <a:xfrm>
            <a:off x="0" y="1017037"/>
            <a:ext cx="12192000" cy="5525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8437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B0219-9157-0F80-7070-85E70C922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96F53A-D538-AE9B-F7BF-05400588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94" y="175538"/>
            <a:ext cx="9254412" cy="841499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Zakresy punktowe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7C7C8297-56E0-4C0D-FA30-2B3EB0FCAEE9}"/>
              </a:ext>
            </a:extLst>
          </p:cNvPr>
          <p:cNvSpPr/>
          <p:nvPr/>
        </p:nvSpPr>
        <p:spPr>
          <a:xfrm>
            <a:off x="55241" y="929463"/>
            <a:ext cx="6152516" cy="575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6B11AA5-2ECE-FE80-0D7F-67AF451D9B64}"/>
              </a:ext>
            </a:extLst>
          </p:cNvPr>
          <p:cNvSpPr/>
          <p:nvPr/>
        </p:nvSpPr>
        <p:spPr>
          <a:xfrm>
            <a:off x="6207757" y="929463"/>
            <a:ext cx="5632790" cy="5928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786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EB966-4639-60DB-6B2F-4AA4B5A5C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EA44D6-4F20-19D5-F039-1C218803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94" y="175538"/>
            <a:ext cx="9254412" cy="841499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Zestawienie rzeczowo-finansowe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81EE899-7E64-AFF2-A449-DC39EB570BEF}"/>
              </a:ext>
            </a:extLst>
          </p:cNvPr>
          <p:cNvSpPr/>
          <p:nvPr/>
        </p:nvSpPr>
        <p:spPr>
          <a:xfrm>
            <a:off x="124711" y="884194"/>
            <a:ext cx="5305705" cy="588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B40A879-FB51-382C-EA85-8CF7F12AA373}"/>
              </a:ext>
            </a:extLst>
          </p:cNvPr>
          <p:cNvSpPr/>
          <p:nvPr/>
        </p:nvSpPr>
        <p:spPr>
          <a:xfrm>
            <a:off x="5713569" y="884194"/>
            <a:ext cx="5464504" cy="5798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780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9A5C6-2A4A-6A47-BE37-EC24E65AC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014B4E-DFE4-C008-C1ED-4C063077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94" y="175538"/>
            <a:ext cx="9254412" cy="841499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Dane finansowe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399A2EF6-AE4E-158C-0C4D-469B5B99CD3F}"/>
              </a:ext>
            </a:extLst>
          </p:cNvPr>
          <p:cNvSpPr/>
          <p:nvPr/>
        </p:nvSpPr>
        <p:spPr>
          <a:xfrm>
            <a:off x="391758" y="948951"/>
            <a:ext cx="11408483" cy="5834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9220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1D2FD-4C74-9A84-FE5F-B9E4C1550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F9DBBC-C47B-78FE-D249-D0FEB7E85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94" y="175538"/>
            <a:ext cx="9254412" cy="841499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Wnioskowana kwota pomocy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9BFFE8A0-C520-FDD0-5E91-8524980B0761}"/>
              </a:ext>
            </a:extLst>
          </p:cNvPr>
          <p:cNvSpPr/>
          <p:nvPr/>
        </p:nvSpPr>
        <p:spPr>
          <a:xfrm>
            <a:off x="270587" y="909679"/>
            <a:ext cx="4646646" cy="5948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6061CBE-6FC2-9DC0-5020-065ECC58E449}"/>
              </a:ext>
            </a:extLst>
          </p:cNvPr>
          <p:cNvSpPr/>
          <p:nvPr/>
        </p:nvSpPr>
        <p:spPr>
          <a:xfrm>
            <a:off x="5108488" y="909678"/>
            <a:ext cx="6812925" cy="5612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321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072B0-7D43-11D1-D73B-3CC1F2315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ECE183-185F-DCCC-DFF0-45F3C358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94" y="175538"/>
            <a:ext cx="9254412" cy="841499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Podgląd wniosku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31CFF2AB-14CE-6C87-2D00-7D0A230B5A06}"/>
              </a:ext>
            </a:extLst>
          </p:cNvPr>
          <p:cNvSpPr/>
          <p:nvPr/>
        </p:nvSpPr>
        <p:spPr>
          <a:xfrm>
            <a:off x="122497" y="1017037"/>
            <a:ext cx="6073030" cy="5756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3B0DA89-9E25-93B3-654F-08F2BE646C4E}"/>
              </a:ext>
            </a:extLst>
          </p:cNvPr>
          <p:cNvSpPr/>
          <p:nvPr/>
        </p:nvSpPr>
        <p:spPr>
          <a:xfrm>
            <a:off x="6195527" y="1212936"/>
            <a:ext cx="5588941" cy="2038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978285F-501C-0DEC-E31F-9767973AEA4B}"/>
              </a:ext>
            </a:extLst>
          </p:cNvPr>
          <p:cNvSpPr/>
          <p:nvPr/>
        </p:nvSpPr>
        <p:spPr>
          <a:xfrm>
            <a:off x="7309620" y="3447260"/>
            <a:ext cx="3672511" cy="3065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21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Cel Interwencji „Współpraca Grup Operacyjnych EPI”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Celem Interwencji 13.5 „Współpraca Grup Operacyjnych EPI” jest:</a:t>
            </a:r>
          </a:p>
          <a:p>
            <a:r>
              <a:rPr lang="pl-PL" dirty="0"/>
              <a:t>tworzenie Grup Operacyjnych EPI,</a:t>
            </a:r>
          </a:p>
          <a:p>
            <a:r>
              <a:rPr lang="pl-PL" dirty="0"/>
              <a:t>opracowanie i wdrożenie innowacyjnych projektów Grup Operacyjnych </a:t>
            </a:r>
            <a:r>
              <a:rPr lang="pl-PL" b="1" dirty="0"/>
              <a:t>uwzględniające potrzeby rolników</a:t>
            </a:r>
            <a:r>
              <a:rPr lang="pl-PL" dirty="0"/>
              <a:t>, </a:t>
            </a:r>
          </a:p>
          <a:p>
            <a:r>
              <a:rPr lang="pl-PL" dirty="0"/>
              <a:t>podejście wielopodmiotowe polegające na łączeniu partnerów z wzajemnie uzupełniających się dziedzin.</a:t>
            </a:r>
          </a:p>
          <a:p>
            <a:pPr marL="0" indent="0">
              <a:buNone/>
            </a:pPr>
            <a:endParaRPr lang="pl-PL" sz="1900" dirty="0"/>
          </a:p>
          <a:p>
            <a:pPr marL="0" indent="0">
              <a:buNone/>
            </a:pPr>
            <a:endParaRPr lang="pl-PL" sz="19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842224-CD56-0AED-E484-2391DC95E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4" y="5009472"/>
            <a:ext cx="11959751" cy="8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25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DC46E-772A-160B-F994-75E071FBF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A6A34F-7112-22FB-4A49-27D6F888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94" y="175538"/>
            <a:ext cx="9254412" cy="841499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Potwierdzenie złożenia wniosku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741296D-B67F-BC45-1BB5-7051BB197BBD}"/>
              </a:ext>
            </a:extLst>
          </p:cNvPr>
          <p:cNvSpPr/>
          <p:nvPr/>
        </p:nvSpPr>
        <p:spPr>
          <a:xfrm>
            <a:off x="1034783" y="1290734"/>
            <a:ext cx="10122433" cy="470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453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2069F-CF9B-04D7-29A6-9C0118DE8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FB545D-2F23-6EA7-D103-B4BA73D1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4800" dirty="0"/>
              <a:t>Kryteria punktowe dla wnioskodawców składających wniosek w ramach </a:t>
            </a:r>
            <a:r>
              <a:rPr lang="pl-PL" sz="4800" b="1" dirty="0"/>
              <a:t>wsparcia przygotowawczego</a:t>
            </a:r>
          </a:p>
        </p:txBody>
      </p:sp>
    </p:spTree>
    <p:extLst>
      <p:ext uri="{BB962C8B-B14F-4D97-AF65-F5344CB8AC3E}">
        <p14:creationId xmlns:p14="http://schemas.microsoft.com/office/powerpoint/2010/main" val="2081201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CEC57-76CC-92E6-89FD-1B828C197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69F9C9-967A-9B11-968A-7D85E4C6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punktowe dla wsparcia przygotowawczego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0F4710-4C0C-D7F0-1991-BC1A51E6F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Doświadczenie w tworzeniu partnerstw realizujących projekty (maks. 6 punktów):</a:t>
            </a:r>
          </a:p>
          <a:p>
            <a:r>
              <a:rPr lang="pl-PL" sz="2000" dirty="0"/>
              <a:t>wnioskodawca udokumentował doświadczenie w tworzeniu partnerstw z udziałem rolnika realizujących projekty współfinasowane ze środków pochodzących z budżetu Unii Europejskiej – 2 punkty,</a:t>
            </a:r>
          </a:p>
          <a:p>
            <a:r>
              <a:rPr lang="pl-PL" sz="2000" dirty="0"/>
              <a:t>wnioskodawca udokumentował doświadczenie w zakresie realizacji projektów z zakresu rozwoju obszarów wiejskich współfinansowanych ze środków pochodzących z budżetu Unii Europejskiej – 2 punkty,</a:t>
            </a:r>
          </a:p>
          <a:p>
            <a:r>
              <a:rPr lang="pl-PL" sz="2000" dirty="0"/>
              <a:t>wnioskodawca  udokumentował doświadczenie w zakresie realizacji projektów wspierających rolników lub naukowców – 2 punkty; </a:t>
            </a:r>
          </a:p>
          <a:p>
            <a:pPr marL="0" indent="0">
              <a:buNone/>
            </a:pPr>
            <a:r>
              <a:rPr lang="pl-PL" sz="2000" b="1" dirty="0"/>
              <a:t>Deklarowany udział rolników w składzie EPI (maks. 6 punktów):</a:t>
            </a:r>
          </a:p>
          <a:p>
            <a:r>
              <a:rPr lang="pl-PL" sz="2000" dirty="0"/>
              <a:t>powyżej 5 rolników, w tym rolnik który zainicjował utworzenie EPI – 6 punktów;</a:t>
            </a:r>
          </a:p>
          <a:p>
            <a:r>
              <a:rPr lang="pl-PL" sz="2000" dirty="0"/>
              <a:t>od 3 do 5 rolników, w tym rolnik który zainicjował utworzenie EPI –  4 punkty,</a:t>
            </a:r>
          </a:p>
          <a:p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57765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4D16C-CFD8-59DF-C0B7-7411F4B1D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E68012-F99B-2C7A-989C-0970FF9B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punktowe dla wsparcia przygotowawczego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74CF5E-956A-16CB-1C54-6FA67AEAF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Udział w EPI w ramach PROW 2014-2020 lub udział członków EPI w ramach PROW 2014–2020 lub udział w realizacji projektów horyzontalnych:</a:t>
            </a:r>
          </a:p>
          <a:p>
            <a:r>
              <a:rPr lang="pl-PL" sz="2000" dirty="0"/>
              <a:t>wnioskodawca otrzymał pomoc w ramach działania „Współpraca” w ramach PROW 2014 – 2020 – 2 punkty,</a:t>
            </a:r>
          </a:p>
          <a:p>
            <a:r>
              <a:rPr lang="pl-PL" sz="2000" dirty="0"/>
              <a:t>wnioskodawca ubiegał się o finansowanie projektu lub realizował projekt w ramach Horyzont 2020 oraz Horyzont Europa – (maks. 4 punkty):</a:t>
            </a:r>
          </a:p>
          <a:p>
            <a:pPr marL="0" indent="0">
              <a:buNone/>
            </a:pPr>
            <a:r>
              <a:rPr lang="pl-PL" sz="2000" dirty="0"/>
              <a:t>	- brał udział w projekcie w roli koordynatora – 4 punkty,</a:t>
            </a:r>
          </a:p>
          <a:p>
            <a:pPr marL="0" indent="0">
              <a:buNone/>
            </a:pPr>
            <a:r>
              <a:rPr lang="pl-PL" sz="2000" dirty="0"/>
              <a:t>	- brał udział w projekcie w roli lidera pakietu – 3 punkty,</a:t>
            </a:r>
          </a:p>
          <a:p>
            <a:pPr marL="0" indent="0">
              <a:buNone/>
            </a:pPr>
            <a:r>
              <a:rPr lang="pl-PL" sz="2000" dirty="0"/>
              <a:t>	- brał udział w projekcie w roli lidera zadania – 3 punkty,</a:t>
            </a:r>
          </a:p>
          <a:p>
            <a:pPr marL="0" indent="0">
              <a:buNone/>
            </a:pPr>
            <a:r>
              <a:rPr lang="pl-PL" sz="2000" dirty="0"/>
              <a:t>	- brał udział w projekcie – 2 punkty,</a:t>
            </a:r>
          </a:p>
          <a:p>
            <a:pPr marL="0" indent="0">
              <a:buNone/>
            </a:pPr>
            <a:r>
              <a:rPr lang="pl-PL" sz="2000" dirty="0"/>
              <a:t>	- złożył wniosek projektowy – 1 punkt;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930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1069D-BF9E-1A92-8204-9BDA71811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74A68C-72D2-9204-1BEF-7A4929DE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punktowe dla wsparcia przygotowawczego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669FD7-C5C1-1231-4980-9C454E3A7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Wnioskodawca ubiegający się o przyznanie pomocy udokumentował: </a:t>
            </a:r>
          </a:p>
          <a:p>
            <a:r>
              <a:rPr lang="pl-PL" sz="2000" dirty="0"/>
              <a:t>co najmniej 3-letnie doświadczenie adekwatne do zakresu operacji – 2 punkty,</a:t>
            </a:r>
          </a:p>
          <a:p>
            <a:r>
              <a:rPr lang="pl-PL" sz="2000" dirty="0"/>
              <a:t>zrealizowanie projektu finansowanego ze środków pochodzących z Unii Europejskiej, którego rezultatem jest wdrożenie (maks. 24 punktów):</a:t>
            </a:r>
          </a:p>
          <a:p>
            <a:pPr marL="0" indent="0">
              <a:buNone/>
            </a:pPr>
            <a:r>
              <a:rPr lang="pl-PL" sz="2000" dirty="0"/>
              <a:t>	- nowego lub znacznie udoskonalonego produktu – 6 punktów,</a:t>
            </a:r>
          </a:p>
          <a:p>
            <a:pPr marL="0" indent="0">
              <a:buNone/>
            </a:pPr>
            <a:r>
              <a:rPr lang="pl-PL" sz="2000" dirty="0"/>
              <a:t>	- nowych lub znacznie udoskonalonych technologii – 6 punktów,</a:t>
            </a:r>
          </a:p>
          <a:p>
            <a:pPr marL="0" indent="0">
              <a:buNone/>
            </a:pPr>
            <a:r>
              <a:rPr lang="pl-PL" sz="2000" dirty="0"/>
              <a:t>	- nowych lub znacznie udoskonalonych metod organizacji – 6 punktów,</a:t>
            </a:r>
          </a:p>
          <a:p>
            <a:pPr marL="0" indent="0">
              <a:buNone/>
            </a:pPr>
            <a:r>
              <a:rPr lang="pl-PL" sz="2000" dirty="0"/>
              <a:t>	- nowych lub znacznie udoskonalonych metod marketingu – 6 punktów </a:t>
            </a:r>
          </a:p>
          <a:p>
            <a:pPr marL="0" indent="0">
              <a:buNone/>
            </a:pPr>
            <a:r>
              <a:rPr lang="pl-PL" sz="2000" dirty="0"/>
              <a:t>dotyczących produkcji, przetwarzania lub wprowadzania do obrotu produktu rolnego, </a:t>
            </a:r>
          </a:p>
          <a:p>
            <a:r>
              <a:rPr lang="pl-PL" sz="2000" dirty="0"/>
              <a:t>zrealizowanie projektu w zakresie rolnictwa 4.0 – 6 punktów,</a:t>
            </a:r>
          </a:p>
          <a:p>
            <a:r>
              <a:rPr lang="pl-PL" sz="2000" dirty="0"/>
              <a:t>realizowanie projektu w zakresie na rzecz rozwijania produkcji w systemach jakości żywności – 6 punktów;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04743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AE429-4BFF-B570-4B8E-B3B93BB4E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68EF0C-9422-EBAC-49AD-EE80B701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punktowe dla wsparcia przygotowawczego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1D3667-F416-D73A-E126-BFE99379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29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Operacja będzie dotyczyć projektu pilotażowego lub prototypu lub projektu eksperymentalnego (maks. 36 punktów):</a:t>
            </a:r>
          </a:p>
          <a:p>
            <a:r>
              <a:rPr lang="pl-PL" sz="2000" dirty="0"/>
              <a:t>którego rezultatem jest wdrożenie nowego lub znacznie udoskonalonego produktu – 6 punktów,</a:t>
            </a:r>
          </a:p>
          <a:p>
            <a:r>
              <a:rPr lang="pl-PL" sz="2000" dirty="0"/>
              <a:t>którego rezultatem jest wdrożenie nowych lub znacznie udoskonalonych technologii – 6 punktów,</a:t>
            </a:r>
          </a:p>
          <a:p>
            <a:r>
              <a:rPr lang="pl-PL" sz="2000" dirty="0"/>
              <a:t>którego rezultatem jest wdrożenie nowych lub znacznie udoskonalonych metod organizacji – 6 punktów,</a:t>
            </a:r>
          </a:p>
          <a:p>
            <a:r>
              <a:rPr lang="pl-PL" sz="2000" dirty="0"/>
              <a:t>którego rezultatem jest wdrożenie nowych lub znacznie udoskonalonych metod marketingu – 6 punktów</a:t>
            </a:r>
          </a:p>
          <a:p>
            <a:pPr marL="0" indent="0">
              <a:buNone/>
            </a:pPr>
            <a:r>
              <a:rPr lang="pl-PL" sz="2000" dirty="0"/>
              <a:t>dotyczącego produkcji, przetwarzania lub wprowadzania do obrotu produktu,</a:t>
            </a:r>
          </a:p>
          <a:p>
            <a:r>
              <a:rPr lang="pl-PL" sz="2000" dirty="0"/>
              <a:t>na rzecz rozwijania produkcji w systemach jakości żywności – 6 punktów,</a:t>
            </a:r>
          </a:p>
          <a:p>
            <a:r>
              <a:rPr lang="pl-PL" sz="2000" dirty="0"/>
              <a:t>na rzecz rozwijania rozwiązań rolnictwa 4.0. – 6 punktów.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03338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57B24-1CC8-9DF1-C449-2332C718A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CDC96-83EC-FC4D-73EE-544A0EA8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4800" dirty="0"/>
              <a:t>Kryteria punktowe dla Grup Operacyjnych składających wniosek w ramach naboru </a:t>
            </a:r>
            <a:r>
              <a:rPr lang="pl-PL" sz="4800" b="1" dirty="0"/>
              <a:t>na realizację operacji</a:t>
            </a:r>
          </a:p>
        </p:txBody>
      </p:sp>
    </p:spTree>
    <p:extLst>
      <p:ext uri="{BB962C8B-B14F-4D97-AF65-F5344CB8AC3E}">
        <p14:creationId xmlns:p14="http://schemas.microsoft.com/office/powerpoint/2010/main" val="14990950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5059A-07C0-92EF-9E86-5961EE80B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96593E-0173-37DF-7EDF-F48EF26D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punktowe dla realizacji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94F585-036D-8C0D-D508-FBEBC3592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Udział w EPI w ramach PROW 2014-2020 lub udział członków EPI w ramach PROW 2014 – 2020 lub udział w realizacji projektów horyzontalnych:</a:t>
            </a:r>
          </a:p>
          <a:p>
            <a:r>
              <a:rPr lang="pl-PL" sz="2000" dirty="0"/>
              <a:t>Wnioskodawca otrzymał pomoc otrzymał pomoc w ramach działania „Współpraca” w ramach PROW 2014 – 2020 (max 4 punkty):</a:t>
            </a:r>
          </a:p>
          <a:p>
            <a:pPr marL="0" indent="0">
              <a:buNone/>
            </a:pPr>
            <a:r>
              <a:rPr lang="pl-PL" sz="2000" dirty="0"/>
              <a:t>- brał udział w projekcie w roli lidera projektu – 4 punkty;</a:t>
            </a:r>
          </a:p>
          <a:p>
            <a:pPr marL="0" indent="0">
              <a:buNone/>
            </a:pPr>
            <a:r>
              <a:rPr lang="pl-PL" sz="2000" dirty="0"/>
              <a:t>- brał udział w projekcie w roli partnera – 2 punkty;</a:t>
            </a:r>
          </a:p>
          <a:p>
            <a:r>
              <a:rPr lang="pl-PL" sz="2000" dirty="0"/>
              <a:t>Wnioskodawca ubiegający się o przyznanie pomocy ubiegał się o finansowanie projektu lub realizował projekt w ramach Horyzont 2020 oraz Horyzont Europa – (maks. 4 punkty):</a:t>
            </a:r>
          </a:p>
          <a:p>
            <a:pPr marL="0" indent="0">
              <a:buNone/>
            </a:pPr>
            <a:r>
              <a:rPr lang="pl-PL" sz="2000" dirty="0"/>
              <a:t>	- brał udział w projekcie w roli koordynatora – 4 punkty,</a:t>
            </a:r>
          </a:p>
          <a:p>
            <a:pPr marL="0" indent="0">
              <a:buNone/>
            </a:pPr>
            <a:r>
              <a:rPr lang="pl-PL" sz="2000" dirty="0"/>
              <a:t>	- brał udział w projekcie w roli lidera pakietu – 3 punkty,</a:t>
            </a:r>
          </a:p>
          <a:p>
            <a:pPr marL="0" indent="0">
              <a:buNone/>
            </a:pPr>
            <a:r>
              <a:rPr lang="pl-PL" sz="2000" dirty="0"/>
              <a:t>	- brał udział w projekcie w roli lidera zadania – 3 punkty,</a:t>
            </a:r>
          </a:p>
          <a:p>
            <a:pPr marL="0" indent="0">
              <a:buNone/>
            </a:pPr>
            <a:r>
              <a:rPr lang="pl-PL" sz="2000" dirty="0"/>
              <a:t>	- brał udział w projekcie – 2 punkty,</a:t>
            </a:r>
          </a:p>
          <a:p>
            <a:pPr marL="0" indent="0">
              <a:buNone/>
            </a:pPr>
            <a:r>
              <a:rPr lang="pl-PL" sz="2000" dirty="0"/>
              <a:t>	- złożył wniosek projektowy – 1 punkt;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2928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6272F-141F-90EA-D3B4-5A5FEC63F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17A794-19F6-5D0D-B9FF-6F31D3EF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punktowe dla realizacji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C534C4-74E3-A4D0-BF2D-AD250A02A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Wnioskodawca ubiegający się o przyznanie pomocy udokumentował: </a:t>
            </a:r>
          </a:p>
          <a:p>
            <a:r>
              <a:rPr lang="pl-PL" sz="2000" dirty="0"/>
              <a:t>co najmniej 3-letnie doświadczenie adekwatne do zakresu operacji – 2 punkty,</a:t>
            </a:r>
          </a:p>
          <a:p>
            <a:r>
              <a:rPr lang="pl-PL" sz="2000" dirty="0"/>
              <a:t>zrealizowanie projektu finansowanego ze środków pochodzących z Unii Europejskiej, którego rezultatem jest wdrożenie (maks. 24 punkty):</a:t>
            </a:r>
          </a:p>
          <a:p>
            <a:pPr marL="0" indent="0">
              <a:buNone/>
            </a:pPr>
            <a:r>
              <a:rPr lang="pl-PL" sz="2000" dirty="0"/>
              <a:t>	- nowego lub znacznie udoskonalonego produktu – 6 punktów,</a:t>
            </a:r>
          </a:p>
          <a:p>
            <a:pPr marL="0" indent="0">
              <a:buNone/>
            </a:pPr>
            <a:r>
              <a:rPr lang="pl-PL" sz="2000" dirty="0"/>
              <a:t>	- nowych lub znacznie udoskonalonych technologii – 6 punktów,</a:t>
            </a:r>
          </a:p>
          <a:p>
            <a:pPr marL="0" indent="0">
              <a:buNone/>
            </a:pPr>
            <a:r>
              <a:rPr lang="pl-PL" sz="2000" dirty="0"/>
              <a:t>	- nowych lub znacznie udoskonalonych metod organizacji – 6 punktów,</a:t>
            </a:r>
          </a:p>
          <a:p>
            <a:pPr marL="0" indent="0">
              <a:buNone/>
            </a:pPr>
            <a:r>
              <a:rPr lang="pl-PL" sz="2000" dirty="0"/>
              <a:t>	- nowych lub znacznie udoskonalonych metod marketingu – 6 punktów</a:t>
            </a:r>
          </a:p>
          <a:p>
            <a:pPr marL="0" indent="0">
              <a:buNone/>
            </a:pPr>
            <a:r>
              <a:rPr lang="pl-PL" sz="2000" dirty="0"/>
              <a:t>dotyczących produkcji, przetwarzania lub wprowadzania do obrotu produktu rolnego, </a:t>
            </a:r>
          </a:p>
          <a:p>
            <a:r>
              <a:rPr lang="pl-PL" sz="2000" dirty="0"/>
              <a:t>zrealizowanie projektu w zakresie rolnictwa 4.0 – 6 punktów,</a:t>
            </a:r>
          </a:p>
          <a:p>
            <a:r>
              <a:rPr lang="pl-PL" sz="2000" dirty="0"/>
              <a:t>zrealizowanie projektu w zakresie na rzecz rozwijania produkcji w systemach jakości żywności – 6 punktów;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4294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37986-BDEA-0536-B1C0-E9C726895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E77590-6B2D-7E0A-FE68-82B4845F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punktowe dla realizacji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4C4D13-F8FA-410C-28BE-3F9FC45DA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Adekwatność zakresu operacji do czasu jej realizacji, zakładanego budżetu i rezultatów (maks. 6 punktów):</a:t>
            </a:r>
          </a:p>
          <a:p>
            <a:r>
              <a:rPr lang="pl-PL" sz="2000" dirty="0"/>
              <a:t>opłacalność proponowanych rozwiązań w zakresie proponowanej innowacji wpłynie na:</a:t>
            </a:r>
          </a:p>
          <a:p>
            <a:pPr marL="0" indent="0">
              <a:buNone/>
            </a:pPr>
            <a:r>
              <a:rPr lang="pl-PL" sz="2000" dirty="0"/>
              <a:t>	- podniesienie jakości produkcji – 1 punkt,</a:t>
            </a:r>
          </a:p>
          <a:p>
            <a:pPr marL="0" indent="0">
              <a:buNone/>
            </a:pPr>
            <a:r>
              <a:rPr lang="pl-PL" sz="2000" dirty="0"/>
              <a:t>	- dostosowanie produktów do indywidualnych potrzeb klientów – 1 punkt,</a:t>
            </a:r>
          </a:p>
          <a:p>
            <a:pPr marL="0" indent="0">
              <a:buNone/>
            </a:pPr>
            <a:r>
              <a:rPr lang="pl-PL" sz="2000" dirty="0"/>
              <a:t>	- zwiększenie/rozszerzenie asortymentu – 1 punkt,</a:t>
            </a:r>
          </a:p>
          <a:p>
            <a:pPr marL="0" indent="0">
              <a:buNone/>
            </a:pPr>
            <a:r>
              <a:rPr lang="pl-PL" sz="2000" dirty="0"/>
              <a:t>	- wejście na nowe rynki – 1 punkt, </a:t>
            </a:r>
          </a:p>
          <a:p>
            <a:pPr marL="0" indent="0">
              <a:buNone/>
            </a:pPr>
            <a:r>
              <a:rPr lang="pl-PL" sz="2000" dirty="0"/>
              <a:t>	- zmniejszenie kosztów produkcji/dystrybucji – 1 punkt,</a:t>
            </a:r>
          </a:p>
          <a:p>
            <a:pPr marL="0" indent="0">
              <a:buNone/>
            </a:pPr>
            <a:r>
              <a:rPr lang="pl-PL" sz="2000" dirty="0"/>
              <a:t>	- skrócenie czasu produkcji/dystrybucji – 1 punkt;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172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innowacji w Grupach Operacyjnych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994"/>
            <a:ext cx="10515600" cy="4351338"/>
          </a:xfrm>
        </p:spPr>
        <p:txBody>
          <a:bodyPr>
            <a:noAutofit/>
          </a:bodyPr>
          <a:lstStyle/>
          <a:p>
            <a:r>
              <a:rPr lang="pl-PL" dirty="0"/>
              <a:t>Minimalnym wymogiem zaistnienia innowacji jest, aby produkt, proces, metoda marketingowa lub metoda organizacyjna były nowe (lub znacząco udoskonalone).</a:t>
            </a:r>
          </a:p>
          <a:p>
            <a:r>
              <a:rPr lang="pl-PL" dirty="0"/>
              <a:t>Działalność innowacyjna jest działalnością związaną z przygotowaniem i uruchomieniem wytwarzania nowych lub udoskonalonych materiałów, wyrobów, urządzeń, usług, procesów lub metod, przeznaczonych do wprowadzenia na rynek albo do innego wykorzystania w praktyce rolniczej.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07719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60238-11E4-0BC8-0059-49C54FED4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6FC707-EC02-9ACA-AED7-725914C9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punktowe dla realizacji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604BBE-C172-9B54-C6EC-4511BF51A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Adekwatność metodologii badawczej do rozwiązania problemu </a:t>
            </a:r>
            <a:r>
              <a:rPr lang="pl-PL" sz="2000" dirty="0"/>
              <a:t>(maks. 24 punkty): </a:t>
            </a:r>
          </a:p>
          <a:p>
            <a:r>
              <a:rPr lang="pl-PL" sz="2000" dirty="0"/>
              <a:t>potrzeba realizacji operacji jest uzasadniona wynikami badań naukowych – 6 punktów,</a:t>
            </a:r>
          </a:p>
          <a:p>
            <a:r>
              <a:rPr lang="pl-PL" sz="2000" dirty="0"/>
              <a:t>planowane do zastosowania techniki wykraczają poza obecnie stosowane na rynku, a rezultat projektu będzie konkurencyjny względem innych podobnych oferowanych rozwiązań – 12 punktów,</a:t>
            </a:r>
          </a:p>
          <a:p>
            <a:r>
              <a:rPr lang="pl-PL" sz="2000" dirty="0"/>
              <a:t>poprawnie zidentyfikowano ewentualne ryzyka, zagrożenia lub bariery utrudniające wprowadzenie innowacji oraz przedstawiono sposób ich minimalizacji – 6 punktów;</a:t>
            </a:r>
          </a:p>
          <a:p>
            <a:pPr marL="0" indent="0">
              <a:buNone/>
            </a:pPr>
            <a:r>
              <a:rPr lang="pl-PL" sz="2000" b="1" dirty="0"/>
              <a:t>Wnioskowana kwota pomocy wynosi do 350 tys. zł – 3 punkty;</a:t>
            </a:r>
          </a:p>
          <a:p>
            <a:pPr marL="0" indent="0">
              <a:buNone/>
            </a:pPr>
            <a:r>
              <a:rPr lang="pl-PL" sz="2000" dirty="0"/>
              <a:t>Operacja będzie realizować cele Strategii „Od pola do stołu" na rzecz sprawiedliwego, zdrowego i przyjaznego dla środowiska systemu żywnościowego (zgodnie z Załącznikiem nr 1 do niniejszych wytycznych)  – 5 punktów; </a:t>
            </a:r>
          </a:p>
          <a:p>
            <a:pPr marL="0" indent="0">
              <a:buNone/>
            </a:pPr>
            <a:r>
              <a:rPr lang="pl-PL" sz="2000" dirty="0"/>
              <a:t>Operacja będzie możliwa do wdrożenia na poziomie małych i średnich gospodarstw – 2 punkty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77642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B7535-2293-7FE9-CEDC-C78C6584E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CB5550-D6BD-ADD6-1B7C-666D3CEF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punktowe dla realizacji operacji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070FB-9A41-A89E-FBC3-1A83D4030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05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Udział w składzie EPI (maks. 6 punktów):</a:t>
            </a:r>
          </a:p>
          <a:p>
            <a:r>
              <a:rPr lang="pl-PL" sz="2000" dirty="0"/>
              <a:t>od 3 do 5 rolników, w tym rolnik który zainicjował utworzenie EPI – 4 punkty,</a:t>
            </a:r>
          </a:p>
          <a:p>
            <a:r>
              <a:rPr lang="pl-PL" sz="2000" dirty="0"/>
              <a:t>powyżej 5 rolników, w tym rolnik który zainicjował utworzenie EPI – 6 punktów;</a:t>
            </a:r>
          </a:p>
          <a:p>
            <a:pPr marL="0" indent="0">
              <a:buNone/>
            </a:pPr>
            <a:r>
              <a:rPr lang="pl-PL" sz="2000" b="1" dirty="0"/>
              <a:t>Operacja dotyczy projektu pilotażowego lub prototypu lub projektu eksperymentalnego (maks. 36 punktów):</a:t>
            </a:r>
          </a:p>
          <a:p>
            <a:r>
              <a:rPr lang="pl-PL" sz="2000" dirty="0"/>
              <a:t>którego rezultatem jest wdrożenie nowego lub znacznie udoskonalonego produktu – 6 punktów,</a:t>
            </a:r>
          </a:p>
          <a:p>
            <a:r>
              <a:rPr lang="pl-PL" sz="2000" dirty="0"/>
              <a:t>którego rezultatem jest wdrożenie nowych lub znacznie udoskonalonych technologii – 6 punktów,</a:t>
            </a:r>
          </a:p>
          <a:p>
            <a:r>
              <a:rPr lang="pl-PL" sz="2000" dirty="0"/>
              <a:t>którego rezultatem jest wdrożenie nowych lub znacznie udoskonalonych metod organizacji – 6 punktów,</a:t>
            </a:r>
          </a:p>
          <a:p>
            <a:r>
              <a:rPr lang="pl-PL" sz="2000" dirty="0"/>
              <a:t>którego rezultatem jest wdrożenie nowych lub znacznie udoskonalonych metod marketingu – 6 punktów</a:t>
            </a:r>
          </a:p>
          <a:p>
            <a:pPr marL="0" indent="0">
              <a:buNone/>
            </a:pPr>
            <a:r>
              <a:rPr lang="pl-PL" sz="2000" dirty="0"/>
              <a:t>– dotyczącego produkcji, przetwarzania lub wprowadzania do obrotu produktu,</a:t>
            </a:r>
          </a:p>
          <a:p>
            <a:r>
              <a:rPr lang="pl-PL" sz="2000" dirty="0"/>
              <a:t>na rzecz rozwijania produkcji w systemach jakości żywności – 6 punktów,</a:t>
            </a:r>
          </a:p>
          <a:p>
            <a:r>
              <a:rPr lang="pl-PL" sz="2000" dirty="0"/>
              <a:t>na rzecz rozwijania rozwiązań rolnictwa 4.0. – 6 punktów;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2884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37956-4EF1-F273-1943-E90693DB4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F162F2-C2E8-2007-6415-8BE00896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Wsparcie przygotowawcze - realizacja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A905DE-24DC-9C4A-50B9-8796369D6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05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Środki finansowe z tytułu pomocy są wypłacane w dwóch transzach:</a:t>
            </a:r>
          </a:p>
          <a:p>
            <a:r>
              <a:rPr lang="pl-PL" dirty="0"/>
              <a:t>pierwsza transza pomocy obejmuje 80% kwoty przyznanej pomocy i jest wypłacana, </a:t>
            </a:r>
            <a:r>
              <a:rPr lang="pl-PL" b="1" dirty="0"/>
              <a:t>jeżeli beneficjent utworzył EPI</a:t>
            </a:r>
            <a:r>
              <a:rPr lang="pl-PL" dirty="0"/>
              <a:t>, </a:t>
            </a:r>
          </a:p>
          <a:p>
            <a:r>
              <a:rPr lang="pl-PL" dirty="0"/>
              <a:t>druga transza pomocy obejmuje 20% kwoty przyznanej pomocy i jest wypłacana, jeżeli beneficjent przedstawił plan operacji oraz uproszczoną opinię o innowacyjności operacji.</a:t>
            </a:r>
          </a:p>
          <a:p>
            <a:pPr marL="0" indent="0">
              <a:buNone/>
            </a:pPr>
            <a:r>
              <a:rPr lang="pl-PL" dirty="0"/>
              <a:t>Zakończenie realizacji operacji i złożenie wniosku o płatność końcową nastąpi w terminie 12 miesięcy od dnia zawarcia umowy o przyznaniu pomocy, lecz nie później niż do dnia </a:t>
            </a:r>
            <a:r>
              <a:rPr lang="pl-PL" b="1" dirty="0"/>
              <a:t>31 grudnia 2026 r.</a:t>
            </a:r>
          </a:p>
          <a:p>
            <a:pPr marL="0" indent="0">
              <a:buNone/>
            </a:pPr>
            <a:r>
              <a:rPr lang="pl-PL" dirty="0"/>
              <a:t>Beneficjent ma obowiązek złożyć wniosek o przyznanie pomocy w ramach naboru na realizację operacji oraz uzyskać minimum 64 pkt.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12822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2F0D3-BA8F-582E-7466-CB3631AC1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7BF06-FA29-2A34-C6B4-AFB00E00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491"/>
            <a:ext cx="10515600" cy="1325563"/>
          </a:xfrm>
        </p:spPr>
        <p:txBody>
          <a:bodyPr/>
          <a:lstStyle/>
          <a:p>
            <a:r>
              <a:rPr lang="pl-PL" dirty="0"/>
              <a:t>Realizacja operacji – zasady wdrażania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69286C-7145-B28E-1620-BA81AA2F0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r>
              <a:rPr lang="pl-PL" dirty="0"/>
              <a:t>Operacja realizowana będzie w nie więcej niż dziesięciu etapach;</a:t>
            </a:r>
          </a:p>
          <a:p>
            <a:r>
              <a:rPr lang="pl-PL" dirty="0"/>
              <a:t>złożenie pierwszego wniosku o płatność pośrednią nastąpi w terminie 9 miesięcy od dnia zawarcia umowy;</a:t>
            </a:r>
          </a:p>
          <a:p>
            <a:r>
              <a:rPr lang="pl-PL" dirty="0"/>
              <a:t>zakończenie realizacji operacji i złożenie WOP końcową nastąpi w terminie 36 miesięcy (opcjonalnie 48 miesięcy) od dnia zawarcia umowy o przyznaniu pomocy, lecz nie później niż </a:t>
            </a:r>
            <a:r>
              <a:rPr lang="pl-PL" b="1" dirty="0"/>
              <a:t>do dnia 30 czerwca 2029 r</a:t>
            </a:r>
            <a:r>
              <a:rPr lang="pl-PL" dirty="0"/>
              <a:t>.</a:t>
            </a:r>
          </a:p>
          <a:p>
            <a:r>
              <a:rPr lang="pl-PL" b="1" dirty="0"/>
              <a:t>Beneficjent ma obowiązek upowszechniania informacji dotyczących operacji za pośrednictwem KSOW+ najpóźniej do dnia złożenia wniosku o płatność drugiej transzy oraz współpracy z brokerami innowacji w zakresie przekazywania informacji o realizowanej operacji, w okresie realizacji operacji.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64723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F9AFB-CB28-6DAE-5071-FE0B15851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5A812C-9E0F-89D9-4450-9455F8AE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l-PL" dirty="0"/>
              <a:t>Ułatwienia dla beneficjentów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53AE62-407F-A89D-9928-02C45FDF2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7209"/>
            <a:ext cx="10515600" cy="4351338"/>
          </a:xfrm>
        </p:spPr>
        <p:txBody>
          <a:bodyPr>
            <a:noAutofit/>
          </a:bodyPr>
          <a:lstStyle/>
          <a:p>
            <a:r>
              <a:rPr lang="pl-PL" dirty="0"/>
              <a:t>Możliwe jest uzyskanie </a:t>
            </a:r>
            <a:r>
              <a:rPr lang="pl-PL" b="1" dirty="0"/>
              <a:t>finansowania wyprzedzającego </a:t>
            </a:r>
            <a:r>
              <a:rPr lang="pl-PL" dirty="0"/>
              <a:t>– </a:t>
            </a:r>
            <a:r>
              <a:rPr lang="pl-PL" b="1" dirty="0"/>
              <a:t>beneficjent może wnioskować o uzyskanie do 44% kwalifikowalnej kwoty pomocy finansowania wyprzedzającego na początku realizacji projektu.</a:t>
            </a:r>
          </a:p>
          <a:p>
            <a:r>
              <a:rPr lang="pl-PL" dirty="0"/>
              <a:t>Możliwe jest również </a:t>
            </a:r>
            <a:r>
              <a:rPr lang="pl-PL" b="1" dirty="0"/>
              <a:t>uzyskanie zaliczki w wysokości do 50% kwalifikowalnej kwoty pomocy</a:t>
            </a:r>
            <a:r>
              <a:rPr lang="pl-PL" dirty="0"/>
              <a:t> na początku realizacji projektu.</a:t>
            </a:r>
          </a:p>
          <a:p>
            <a:r>
              <a:rPr lang="pl-PL" dirty="0"/>
              <a:t>Wprowadzenie Centralnego Systemu Obsługi Beneficjenta z elektronicznym obiegiem dokumentów – Generator Wniosków ARiMR</a:t>
            </a:r>
          </a:p>
          <a:p>
            <a:r>
              <a:rPr lang="pl-PL" b="1" dirty="0"/>
              <a:t>Grupa Operacyjna ma obowiązek podpisać weksel in blanco </a:t>
            </a:r>
            <a:r>
              <a:rPr lang="pl-PL" dirty="0"/>
              <a:t>przygotowany przez ARiMR jednakże wewnętrzną decyzją konsorcjum będzie, który podmiot i w jakiej wysokości podpisze deklarację wekslową. Ważne aby weksel lub suma weksli podpisanych przez konsorcjantów była równa kwocie pomocy wypłacanej przez ARiMR.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39143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17EDF-F483-FFBE-C5B6-90EE1DEE9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E642A1-54EE-FE46-0E85-84250060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Opinia o innowacyjności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9C24D-20F2-1689-BE2E-37B900B2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Grupa Operacyjna ma obowiązek do wniosku o przyznanie pomocy na realizację operacji załączyć opinię o innowacyjności wystawionej przez </a:t>
            </a:r>
            <a:r>
              <a:rPr lang="pl-PL" b="1" dirty="0"/>
              <a:t>podmiot tworzący system szkolnictwa wyższego i nauki posiadający kategorię naukową A+, A lub B+ </a:t>
            </a:r>
            <a:r>
              <a:rPr lang="pl-PL" dirty="0"/>
              <a:t>w dyscyplinie naukowej niezbędnej do realizacji operacji, potwierdzającą prawidłowość sformułowanych celów i efektów realizacji planu operacji, a także adekwatność zaproponowanych rozwiązań do wskazanych problemów rolnika lub gospodarstwa rolnego.</a:t>
            </a:r>
          </a:p>
        </p:txBody>
      </p:sp>
    </p:spTree>
    <p:extLst>
      <p:ext uri="{BB962C8B-B14F-4D97-AF65-F5344CB8AC3E}">
        <p14:creationId xmlns:p14="http://schemas.microsoft.com/office/powerpoint/2010/main" val="545087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5"/>
            <a:ext cx="10515600" cy="1325563"/>
          </a:xfrm>
        </p:spPr>
        <p:txBody>
          <a:bodyPr/>
          <a:lstStyle/>
          <a:p>
            <a:r>
              <a:rPr lang="pl-PL" dirty="0"/>
              <a:t>Dlaczego konsorcjum?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738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250" dirty="0"/>
              <a:t>Podstawą działania konsorcjum jest </a:t>
            </a:r>
            <a:r>
              <a:rPr lang="pl-PL" sz="2250" b="1" dirty="0"/>
              <a:t>umowa</a:t>
            </a:r>
            <a:r>
              <a:rPr lang="pl-PL" sz="2250" dirty="0"/>
              <a:t>. Z reguły stanowi ona jedyny dokument, potwierdzający jego istnienie. Konsorcjum </a:t>
            </a:r>
            <a:r>
              <a:rPr lang="pl-PL" sz="2250" b="1" dirty="0"/>
              <a:t>nie podlega bowiem rejestracji</a:t>
            </a:r>
            <a:r>
              <a:rPr lang="pl-PL" sz="2250" dirty="0"/>
              <a:t>, jego powstanie nie jest uzależnione od wpisu do rejestru przedsiębiorców Krajowego Rejestru Sądowego ani Centralnej Ewidencji Działalności Gospodarczej.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50" dirty="0"/>
              <a:t>Konsorcjum nie </a:t>
            </a:r>
            <a:r>
              <a:rPr lang="pl-PL" sz="2250" b="1" dirty="0"/>
              <a:t>musi także posiadać majątku wspólnego </a:t>
            </a:r>
            <a:r>
              <a:rPr lang="pl-PL" sz="2250" dirty="0"/>
              <a:t>wniesionego w formie wkładów przez jego uczestników, a co więcej – nie wymaga utworzenia określonej struktury organizacyjnej i wyodrębnienia organów. Podmioty tworzące konsorcjum, zwane konsorcjantami, są w dalszym ciągu </a:t>
            </a:r>
            <a:r>
              <a:rPr lang="pl-PL" sz="2250" b="1" dirty="0"/>
              <a:t>niezależne i nie powstaje między nimi trwały związek gospodarczy.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50" dirty="0"/>
              <a:t>W istocie uczestnicy konsorcjum podejmują wspólne działanie wyłącznie </a:t>
            </a:r>
            <a:r>
              <a:rPr lang="pl-PL" sz="2250" b="1" dirty="0"/>
              <a:t>w celu realizacji jednorazowego przedsięwzięcia gospodarczego</a:t>
            </a:r>
            <a:r>
              <a:rPr lang="pl-PL" sz="2250" dirty="0"/>
              <a:t>. Konsorcjum jest zatem tworem całkowicie umownym, wywodzącym się bezpośrednio z fundamentalnej zasady swobody zawierania umów. W granicach wyznaczonych przez ustawy, zasady współżycia społecznego oraz właściwość tego stosunku prawnego, </a:t>
            </a:r>
            <a:r>
              <a:rPr lang="pl-PL" sz="2250" b="1" dirty="0"/>
              <a:t>konsorcjanci mogą dowolnie ukształtować treść umowy konsorcjum.</a:t>
            </a:r>
          </a:p>
        </p:txBody>
      </p:sp>
    </p:spTree>
    <p:extLst>
      <p:ext uri="{BB962C8B-B14F-4D97-AF65-F5344CB8AC3E}">
        <p14:creationId xmlns:p14="http://schemas.microsoft.com/office/powerpoint/2010/main" val="3953111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Metodyka tworzenia Konsorcjum projektowego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Szczegółowe zapoznanie się z problemem, którego rozwiązania poszukujemy. Określenie: miejsca, zakresu występowania, potencjalnego wpływu na gospodarstwa rolne, środowisko i społeczność.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Poszukiwanie podmiotów naukowych, praktyków i specjalistów, którzy posiadają odpowiednią wiedzę i doświadczenie mogące przyczynić się do opracowania innowacyjnych rozwiązań omawianego problemu.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Istotne jest wielopodmiotowe podejście do poszukiwania wiarygodnych partnerów, którzy mogą wnieść bezcenny wkład w realizację pomysłu, zagwarantują szeroką wymianę wiedzy i doświadczeń oraz pełne zaangażowanie we wspólnym osiągnięciu sukcesu.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Organizacja cyklicznych spotkań (raz w miesiącu) w różnych lokalizacjach podczas których prowadzi się mediacje między poszczególnymi podmiotami, buduje zaufanie oraz określa potrzeby i obowiązki każdego z partnerów.</a:t>
            </a:r>
          </a:p>
        </p:txBody>
      </p:sp>
    </p:spTree>
    <p:extLst>
      <p:ext uri="{BB962C8B-B14F-4D97-AF65-F5344CB8AC3E}">
        <p14:creationId xmlns:p14="http://schemas.microsoft.com/office/powerpoint/2010/main" val="9783256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Metodyka tworzenia Konsorcjum projektowego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pl-PL" dirty="0"/>
              <a:t>Wybór lidera Grupy Operacyjnej, który będzie reprezentował wszystkich partnerów w kontaktach „na zewnątrz” konsorcjum a także kierownika projektu oraz zespołu realizacyjnego.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pl-PL" dirty="0"/>
              <a:t>Określenie i przestrzeganie terminarza następnych spotkań oraz monitorowanie aktywności partnerów grupy.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pl-PL" dirty="0"/>
              <a:t>Stworzenie dokumentu powołującego Grupę Operacyjną określającą:</a:t>
            </a:r>
          </a:p>
          <a:p>
            <a:pPr marL="0" indent="0">
              <a:buNone/>
            </a:pPr>
            <a:r>
              <a:rPr lang="pl-PL" dirty="0"/>
              <a:t>	- nazwę i skład Grupy Operacyjnej</a:t>
            </a:r>
          </a:p>
          <a:p>
            <a:pPr marL="0" indent="0">
              <a:buNone/>
            </a:pPr>
            <a:r>
              <a:rPr lang="pl-PL" dirty="0"/>
              <a:t>	- formę organizacyjną </a:t>
            </a:r>
          </a:p>
          <a:p>
            <a:pPr marL="0" indent="0">
              <a:buNone/>
            </a:pPr>
            <a:r>
              <a:rPr lang="pl-PL" dirty="0"/>
              <a:t>	- cel utworzenia i zakres działalności</a:t>
            </a:r>
          </a:p>
          <a:p>
            <a:pPr marL="0" indent="0">
              <a:buNone/>
            </a:pPr>
            <a:r>
              <a:rPr lang="pl-PL" dirty="0"/>
              <a:t>	- sposób podziału zadań i ponoszenia odpowiedzialności</a:t>
            </a:r>
          </a:p>
          <a:p>
            <a:pPr marL="0" indent="0">
              <a:buNone/>
            </a:pPr>
            <a:r>
              <a:rPr lang="pl-PL" dirty="0"/>
              <a:t>	- sposób podejmowania decyzji wewnątrz Grupy Operacyjnej</a:t>
            </a:r>
          </a:p>
          <a:p>
            <a:pPr marL="0" indent="0">
              <a:buNone/>
            </a:pPr>
            <a:r>
              <a:rPr lang="pl-PL" dirty="0"/>
              <a:t>	- zasady podziału praw nabytych w trakcie realizacji operacji i do dnia upływu 5 lat od 		zakończenia realizacji operacji</a:t>
            </a:r>
          </a:p>
          <a:p>
            <a:pPr marL="0" indent="0">
              <a:buNone/>
            </a:pPr>
            <a:r>
              <a:rPr lang="pl-PL" dirty="0"/>
              <a:t>	- zasad reprezentowania podmiotów wchodzących w skład Grupy Operacyjnej.</a:t>
            </a:r>
          </a:p>
        </p:txBody>
      </p:sp>
    </p:spTree>
    <p:extLst>
      <p:ext uri="{BB962C8B-B14F-4D97-AF65-F5344CB8AC3E}">
        <p14:creationId xmlns:p14="http://schemas.microsoft.com/office/powerpoint/2010/main" val="4424363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Dyskusja podsumowująca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Pytania i odpowiedzi podsumowujące</a:t>
            </a:r>
          </a:p>
        </p:txBody>
      </p:sp>
    </p:spTree>
    <p:extLst>
      <p:ext uri="{BB962C8B-B14F-4D97-AF65-F5344CB8AC3E}">
        <p14:creationId xmlns:p14="http://schemas.microsoft.com/office/powerpoint/2010/main" val="301771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13951-EC50-4494-B1FE-B852E065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Innowacje w Interwencji 13.5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9B9141-E941-4DF4-9165-F3AFBB85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Przedmiotem realizowanych operacji będą rozwiązania w zakresie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nowych lub udoskonalonych:</a:t>
            </a: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pl-PL" sz="2200" dirty="0">
                <a:latin typeface="Calibri" panose="020F0502020204030204"/>
              </a:rPr>
              <a:t>p</a:t>
            </a:r>
            <a:r>
              <a:rPr kumimoji="0" lang="pl-PL" sz="2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roduktów</a:t>
            </a: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endParaRPr lang="pl-PL" sz="2200" dirty="0">
              <a:latin typeface="Calibri" panose="020F0502020204030204"/>
            </a:endParaRP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technologii, 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 organizacji, </a:t>
            </a:r>
          </a:p>
          <a:p>
            <a:pPr>
              <a:defRPr/>
            </a:pPr>
            <a:r>
              <a:rPr lang="pl-PL" sz="2200" dirty="0">
                <a:latin typeface="Calibri" panose="020F0502020204030204"/>
              </a:rPr>
              <a:t>m</a:t>
            </a:r>
            <a:r>
              <a:rPr kumimoji="0" lang="pl-PL" sz="2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etod</a:t>
            </a: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marketingu,</a:t>
            </a:r>
          </a:p>
          <a:p>
            <a:pPr marL="0" indent="0">
              <a:buNone/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sektorach: rolnym, spożywczym i leśnym, w tym na rzecz rozwijania produkcji w systemach jakości żywności oraz rolnictwa 4.0. 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Operacje skoncentrowane będą na zakresie produkcji i przetwarzania produktów rolnych: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płody ziemi, produkty hodowli </a:t>
            </a:r>
            <a:r>
              <a:rPr lang="pl-PL" sz="2200" b="1" dirty="0">
                <a:latin typeface="Calibri" panose="020F0502020204030204"/>
              </a:rPr>
              <a:t>zwierząt – zgodnie z załącznikiem nr I do traktatu o funkcjonowaniu UE.</a:t>
            </a:r>
            <a:endParaRPr kumimoji="0" lang="pl-PL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1384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>
            <a:extLst>
              <a:ext uri="{FF2B5EF4-FFF2-40B4-BE49-F238E27FC236}">
                <a16:creationId xmlns:a16="http://schemas.microsoft.com/office/drawing/2014/main" id="{C16915E6-3FB4-4459-B58D-C7753A41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95426"/>
            <a:ext cx="9144000" cy="4075458"/>
          </a:xfrm>
        </p:spPr>
        <p:txBody>
          <a:bodyPr>
            <a:normAutofit/>
          </a:bodyPr>
          <a:lstStyle/>
          <a:p>
            <a:pPr algn="r"/>
            <a:endParaRPr lang="pl-PL" dirty="0"/>
          </a:p>
          <a:p>
            <a:r>
              <a:rPr lang="pl-PL" sz="8800" dirty="0"/>
              <a:t>Dziękuję za uwagę</a:t>
            </a:r>
          </a:p>
          <a:p>
            <a:endParaRPr lang="pl-PL" sz="12800" dirty="0"/>
          </a:p>
          <a:p>
            <a:endParaRPr lang="pl-PL" sz="9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C894F6C-C82E-9CF5-6663-DE20B4B9B281}"/>
              </a:ext>
            </a:extLst>
          </p:cNvPr>
          <p:cNvSpPr txBox="1"/>
          <p:nvPr/>
        </p:nvSpPr>
        <p:spPr>
          <a:xfrm>
            <a:off x="3408244" y="3533155"/>
            <a:ext cx="55061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dirty="0"/>
              <a:t>dr inż. Aleksander Bomberski, MBA</a:t>
            </a:r>
          </a:p>
          <a:p>
            <a:pPr algn="ctr"/>
            <a:r>
              <a:rPr lang="pl-PL" sz="2100" dirty="0"/>
              <a:t>Kierownik Działu Innowacji w Rolnictwie</a:t>
            </a:r>
          </a:p>
          <a:p>
            <a:pPr algn="ctr"/>
            <a:r>
              <a:rPr lang="pl-PL" sz="2100" dirty="0"/>
              <a:t>Krajowy broker innowacji</a:t>
            </a:r>
          </a:p>
          <a:p>
            <a:pPr algn="ctr"/>
            <a:r>
              <a:rPr lang="pl-PL" sz="2100" dirty="0"/>
              <a:t>Centrum Doradztwa Rolniczego w Brwinowie</a:t>
            </a:r>
          </a:p>
          <a:p>
            <a:pPr algn="ctr"/>
            <a:r>
              <a:rPr lang="pl-PL" sz="2100" dirty="0">
                <a:hlinkClick r:id="rId2"/>
              </a:rPr>
              <a:t>a.bomberski@cdr.gov.pl</a:t>
            </a:r>
            <a:endParaRPr lang="pl-PL" sz="2100" dirty="0"/>
          </a:p>
          <a:p>
            <a:pPr algn="ctr"/>
            <a:r>
              <a:rPr lang="pl-PL" sz="2100" dirty="0"/>
              <a:t>Kom. 693 021 602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5224CA4-8B13-6924-3BCB-979157924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04" y="4926789"/>
            <a:ext cx="2376196" cy="19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1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70A97-365E-123A-8B9E-3B9F62B35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2F677A-23BE-8779-1BBA-DE6AF4D5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pl-PL" dirty="0"/>
              <a:t>Załącznik nr I do traktatu UE – produkty objęte wsparciem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FA1C97-68C9-A3EF-04E8-1C329BD7E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Zwierzęta, mięso, przetwory z mięsa,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Produkty mleczarskie, jaja ptasie, miód naturalny,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Żywe drzewa i inne rośliny, bulwy, korzenie cięte i ozdobne liście,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Warzywa,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Owoce i orzechy jadalne, 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Produkty przemysłu młynarskiego, 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Nasiona i owoce oleiste, ziarna, nasiona, rośliny przemysłowe i lecznicze, słoma i pasza, pektyna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Tłuszcze i oleje zwierzęce oraz roślinne,</a:t>
            </a:r>
          </a:p>
        </p:txBody>
      </p:sp>
    </p:spTree>
    <p:extLst>
      <p:ext uri="{BB962C8B-B14F-4D97-AF65-F5344CB8AC3E}">
        <p14:creationId xmlns:p14="http://schemas.microsoft.com/office/powerpoint/2010/main" val="160315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7DA29-2646-F57E-9B9E-54A05B3AF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771AA8-1928-7460-D33A-A1EAB231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pl-PL" dirty="0"/>
              <a:t>Załącznik nr I do traktatu UE – produkty objęte wsparciem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6D9F01-1901-1411-9081-F856BF43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Wino ze świeżych winogron, moszcz winogronowy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Inne napoje na bazie fermentacji (np. jabłecznik, wino z gruszek i miód pitny)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Alkohol etylowy, denaturowany lub nie, o jakiejkolwiek mocy, otrzymywany z produktów rolnych, z wyłączeniem wódek, likierów i innych napojów spirytusowych,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Ocet i jego substytuty, gotowa pasza dla zwierząt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Tytoń nieprzetworzony, odpady tytoniowe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Korek naturalny surowy, odpady korka, korek kruszony, granulowany lub mielony</a:t>
            </a:r>
          </a:p>
          <a:p>
            <a:pPr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 i konopie naturalne</a:t>
            </a:r>
          </a:p>
          <a:p>
            <a:pPr marL="0" indent="0">
              <a:buNone/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Szczegółowe informacje na temat aktualnych działów produktów rolnych zgodnych z taryfą celną i dopuszczonych na terenie RP znajdują się w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Serwisie Informacyjnym Taryfy Celnej prowadzonym przez Ministerstwo Finansów</a:t>
            </a: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pod adresem: </a:t>
            </a:r>
          </a:p>
          <a:p>
            <a:pPr marL="0" indent="0" algn="ctr">
              <a:buNone/>
              <a:defRPr/>
            </a:pP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https://ext-isztar4.mf.gov.pl/taryfa_celna/tariff-browser</a:t>
            </a:r>
            <a:r>
              <a:rPr kumimoji="0" lang="pl-P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80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FEE86-0C94-CF09-C6FB-752B210EF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512332-B4DF-F0E5-72B5-8040A224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Dwa zakresy wsparcia Interwencji 13.5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C503B7-8CCD-5CA9-C5C7-32992A3E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/>
              <a:t>Wsparcie przygotowawcze (fakultatywne) </a:t>
            </a:r>
            <a:r>
              <a:rPr lang="pl-PL" dirty="0"/>
              <a:t>– nabór dla wnioskodawców planujących utworzenie Grupy Operacyjnej. Beneficjent tego wsparcia może wnioskować o płatność ryczałtową w wysokości do </a:t>
            </a:r>
            <a:r>
              <a:rPr lang="pl-PL" b="1" dirty="0"/>
              <a:t>50 tys. zł </a:t>
            </a:r>
            <a:r>
              <a:rPr lang="pl-PL" dirty="0"/>
              <a:t>w oparciu o planowany budżet projektu złożony przez wnioskodawcę.</a:t>
            </a:r>
          </a:p>
          <a:p>
            <a:pPr marL="0" indent="0" algn="ctr">
              <a:buNone/>
            </a:pPr>
            <a:r>
              <a:rPr lang="pl-PL" b="1" dirty="0"/>
              <a:t>Termin naboru: I kwartał 2025 r. (20 marca – 20 kwietnia)</a:t>
            </a:r>
          </a:p>
          <a:p>
            <a:r>
              <a:rPr lang="pl-PL" b="1" dirty="0"/>
              <a:t>Realizacja operacji </a:t>
            </a:r>
            <a:r>
              <a:rPr lang="pl-PL" dirty="0"/>
              <a:t>– nabór na realizację operacji dla utworzonej Grupy Operacyjnej w formie </a:t>
            </a:r>
            <a:r>
              <a:rPr lang="pl-PL" b="1" dirty="0"/>
              <a:t>ryczałtu </a:t>
            </a:r>
            <a:r>
              <a:rPr lang="pl-PL" dirty="0"/>
              <a:t>do</a:t>
            </a:r>
            <a:r>
              <a:rPr lang="pl-PL" b="1" dirty="0"/>
              <a:t> 350 tys. zł</a:t>
            </a:r>
            <a:r>
              <a:rPr lang="pl-PL" dirty="0"/>
              <a:t>. W formie </a:t>
            </a:r>
            <a:r>
              <a:rPr lang="pl-PL" b="1" dirty="0"/>
              <a:t>refundacji</a:t>
            </a:r>
            <a:r>
              <a:rPr lang="pl-PL" dirty="0"/>
              <a:t> w wysokości do </a:t>
            </a:r>
            <a:r>
              <a:rPr lang="pl-PL" b="1" dirty="0"/>
              <a:t>2 500 000 zł</a:t>
            </a:r>
            <a:r>
              <a:rPr lang="pl-PL" dirty="0"/>
              <a:t>.</a:t>
            </a:r>
          </a:p>
          <a:p>
            <a:pPr marL="514350" indent="-514350" algn="ctr">
              <a:buAutoNum type="arabicPeriod"/>
            </a:pPr>
            <a:r>
              <a:rPr lang="pl-PL" b="1" dirty="0"/>
              <a:t>Termin naboru: II kwartał 2025 r. (21 kwietnia – 21 maja)</a:t>
            </a:r>
          </a:p>
          <a:p>
            <a:pPr marL="514350" indent="-514350" algn="ctr">
              <a:buAutoNum type="arabicPeriod"/>
            </a:pPr>
            <a:r>
              <a:rPr lang="pl-PL" b="1" dirty="0"/>
              <a:t>Termin naboru: II kwartał 2026r.</a:t>
            </a:r>
          </a:p>
          <a:p>
            <a:pPr marL="514350" indent="-514350" algn="ctr">
              <a:buAutoNum type="arabicPeriod"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85410463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157198</TotalTime>
  <Words>4482</Words>
  <Application>Microsoft Office PowerPoint</Application>
  <PresentationFormat>Panoramiczny</PresentationFormat>
  <Paragraphs>332</Paragraphs>
  <Slides>60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Trebuchet MS</vt:lpstr>
      <vt:lpstr>Motyw pakietu Office</vt:lpstr>
      <vt:lpstr>Współpraca Grup Operacyjnych EPI w ramach Interwencji 13.5</vt:lpstr>
      <vt:lpstr>Struktura Grupy Operacyjnej realizującej projekty na rzecz innowacji w rolnictwie w formie konsorcjum lub spółki</vt:lpstr>
      <vt:lpstr>Statystyka Działania 16 „Współpraca”</vt:lpstr>
      <vt:lpstr>Cel Interwencji „Współpraca Grup Operacyjnych EPI”</vt:lpstr>
      <vt:lpstr>Definicja innowacji w Grupach Operacyjnych</vt:lpstr>
      <vt:lpstr>Innowacje w Interwencji 13.5</vt:lpstr>
      <vt:lpstr>Załącznik nr I do traktatu UE – produkty objęte wsparciem</vt:lpstr>
      <vt:lpstr>Załącznik nr I do traktatu UE – produkty objęte wsparciem</vt:lpstr>
      <vt:lpstr>Dwa zakresy wsparcia Interwencji 13.5</vt:lpstr>
      <vt:lpstr>Dla kogo jest wsparcie przygotowawcze?</vt:lpstr>
      <vt:lpstr>Koszty kwalifikowalne – wsparcie przygotowawcze</vt:lpstr>
      <vt:lpstr>Co zawiera wniosek – wsparcie przygotowawcze</vt:lpstr>
      <vt:lpstr>Jak tworzymy Grupę Operacyjną?</vt:lpstr>
      <vt:lpstr>Jak tworzymy Grupę Operacyjną?</vt:lpstr>
      <vt:lpstr>Jak tworzymy Grupę Operacyjną?</vt:lpstr>
      <vt:lpstr>W ilu Grupach Operacyjnych można uczestniczyć?</vt:lpstr>
      <vt:lpstr>Poziom wsparcia finansowego</vt:lpstr>
      <vt:lpstr>Koszty kwalifikowalne – inwestycyjne (65%)</vt:lpstr>
      <vt:lpstr>Koszty kwalifikowalne – ogólne (100%)</vt:lpstr>
      <vt:lpstr>Koszty kwalifikowalne – bieżące (100%)</vt:lpstr>
      <vt:lpstr>Koszty kwalifikowalne – badawcze (100%)</vt:lpstr>
      <vt:lpstr>Koszty kwalifikowalne – badawcze (100%)</vt:lpstr>
      <vt:lpstr>Ocena wniosku – kryteria punktowe</vt:lpstr>
      <vt:lpstr>Sposób składania wniosków poprzez Platformę Usług Elektronicznych (PUE) ARiMR</vt:lpstr>
      <vt:lpstr>Rejestracja - logowanie</vt:lpstr>
      <vt:lpstr>Informacje podstawowe</vt:lpstr>
      <vt:lpstr>Dane Grupy Operacyjnej</vt:lpstr>
      <vt:lpstr>Zestawienie produktów rolnych</vt:lpstr>
      <vt:lpstr>Miejsce realizacji operacji</vt:lpstr>
      <vt:lpstr>Zakresy innowacji</vt:lpstr>
      <vt:lpstr>Zgodność operacji z celami WPR</vt:lpstr>
      <vt:lpstr>Cel projektu</vt:lpstr>
      <vt:lpstr>Realizacja efektów projektu</vt:lpstr>
      <vt:lpstr>Realizacja efektów projektu</vt:lpstr>
      <vt:lpstr>Zakresy punktowe</vt:lpstr>
      <vt:lpstr>Zestawienie rzeczowo-finansowe</vt:lpstr>
      <vt:lpstr>Dane finansowe</vt:lpstr>
      <vt:lpstr>Wnioskowana kwota pomocy</vt:lpstr>
      <vt:lpstr>Podgląd wniosku</vt:lpstr>
      <vt:lpstr>Potwierdzenie złożenia wniosku</vt:lpstr>
      <vt:lpstr>Kryteria punktowe dla wnioskodawców składających wniosek w ramach wsparcia przygotowawczego</vt:lpstr>
      <vt:lpstr>Kryteria punktowe dla wsparcia przygotowawczego</vt:lpstr>
      <vt:lpstr>Kryteria punktowe dla wsparcia przygotowawczego</vt:lpstr>
      <vt:lpstr>Kryteria punktowe dla wsparcia przygotowawczego</vt:lpstr>
      <vt:lpstr>Kryteria punktowe dla wsparcia przygotowawczego</vt:lpstr>
      <vt:lpstr>Kryteria punktowe dla Grup Operacyjnych składających wniosek w ramach naboru na realizację operacji</vt:lpstr>
      <vt:lpstr>Kryteria punktowe dla realizacji operacji</vt:lpstr>
      <vt:lpstr>Kryteria punktowe dla realizacji operacji</vt:lpstr>
      <vt:lpstr>Kryteria punktowe dla realizacji operacji</vt:lpstr>
      <vt:lpstr>Kryteria punktowe dla realizacji operacji</vt:lpstr>
      <vt:lpstr>Kryteria punktowe dla realizacji operacji</vt:lpstr>
      <vt:lpstr>Wsparcie przygotowawcze - realizacja</vt:lpstr>
      <vt:lpstr>Realizacja operacji – zasady wdrażania</vt:lpstr>
      <vt:lpstr>Ułatwienia dla beneficjentów</vt:lpstr>
      <vt:lpstr>Opinia o innowacyjności</vt:lpstr>
      <vt:lpstr>Dlaczego konsorcjum?</vt:lpstr>
      <vt:lpstr>Metodyka tworzenia Konsorcjum projektowego </vt:lpstr>
      <vt:lpstr>Metodyka tworzenia Konsorcjum projektowego</vt:lpstr>
      <vt:lpstr>Dyskusja podsumowująca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Sposoby identyfikacji innowacji w rolnictwie oraz omówienie metod tworzenia Grup Operacyjnych w ramach działania „Współpraca”</dc:title>
  <dc:creator>DIR</dc:creator>
  <cp:lastModifiedBy>a.bomberski</cp:lastModifiedBy>
  <cp:revision>286</cp:revision>
  <dcterms:created xsi:type="dcterms:W3CDTF">2018-12-05T09:23:45Z</dcterms:created>
  <dcterms:modified xsi:type="dcterms:W3CDTF">2025-01-07T17:24:42Z</dcterms:modified>
</cp:coreProperties>
</file>