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5"/>
  </p:notesMasterIdLst>
  <p:sldIdLst>
    <p:sldId id="737" r:id="rId2"/>
    <p:sldId id="268" r:id="rId3"/>
    <p:sldId id="472" r:id="rId4"/>
    <p:sldId id="464" r:id="rId5"/>
    <p:sldId id="465" r:id="rId6"/>
    <p:sldId id="431" r:id="rId7"/>
    <p:sldId id="762" r:id="rId8"/>
    <p:sldId id="763" r:id="rId9"/>
    <p:sldId id="739" r:id="rId10"/>
    <p:sldId id="742" r:id="rId11"/>
    <p:sldId id="743" r:id="rId12"/>
    <p:sldId id="745" r:id="rId13"/>
    <p:sldId id="433" r:id="rId14"/>
    <p:sldId id="744" r:id="rId15"/>
    <p:sldId id="434" r:id="rId16"/>
    <p:sldId id="451" r:id="rId17"/>
    <p:sldId id="458" r:id="rId18"/>
    <p:sldId id="468" r:id="rId19"/>
    <p:sldId id="469" r:id="rId20"/>
    <p:sldId id="740" r:id="rId21"/>
    <p:sldId id="470" r:id="rId22"/>
    <p:sldId id="471" r:id="rId23"/>
    <p:sldId id="440" r:id="rId24"/>
    <p:sldId id="758" r:id="rId25"/>
    <p:sldId id="741" r:id="rId26"/>
    <p:sldId id="749" r:id="rId27"/>
    <p:sldId id="751" r:id="rId28"/>
    <p:sldId id="752" r:id="rId29"/>
    <p:sldId id="759" r:id="rId30"/>
    <p:sldId id="748" r:id="rId31"/>
    <p:sldId id="753" r:id="rId32"/>
    <p:sldId id="754" r:id="rId33"/>
    <p:sldId id="755" r:id="rId34"/>
    <p:sldId id="756" r:id="rId35"/>
    <p:sldId id="760" r:id="rId36"/>
    <p:sldId id="761" r:id="rId37"/>
    <p:sldId id="764" r:id="rId38"/>
    <p:sldId id="747" r:id="rId39"/>
    <p:sldId id="325" r:id="rId40"/>
    <p:sldId id="402" r:id="rId41"/>
    <p:sldId id="736" r:id="rId42"/>
    <p:sldId id="466" r:id="rId43"/>
    <p:sldId id="263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4BD2-539E-4B41-9F8A-E975A1428D88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A3690-2EEA-4262-8C0B-8273DE735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22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946AE-8ACE-0524-0061-14369349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D481B7-2CBB-02E6-9802-893907CA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1A62CD-CD39-68DB-CC39-D4E9FB91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11D87D-968A-7F04-4DEF-39B257F2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072D16-6401-1452-235A-7FF0160F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6560DB-570F-DABA-4C35-38C46263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86DC1A-C849-3CA9-EBDF-8EDDE40B2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2CD761-6562-2147-B98B-16DCA5EA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683F07-4287-147C-339B-68EADD47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657894-7782-E5A9-95BE-2D3DAF16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43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34B28E-3333-F117-061B-41EE2BC09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5C00C7-9BD6-C9AC-F8CC-D7F574AE2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73F195-F3D0-FFEF-A6A7-B3812999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550B99-661F-969E-B127-EE2A9878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ACE356-84D1-A6E8-154F-03DE1F67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0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F133C-7EE5-E624-9CAD-78E47D2C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766FB-201E-8D39-394F-D41306AB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8EB807-CDE9-0528-34EB-F0FBABEE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F6958A-3D79-BF68-1847-64047E3E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856B63-4488-F00A-CD12-5BE60833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2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5A9DB-FB12-4FFA-12EF-4A1FE2B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FD518-2C8C-69E6-2553-85A1F2F22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965A9A-D596-4B32-477F-57707005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BEA5C6-AEFE-E254-D441-DD4C2F5D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603230-8117-7629-547E-A4143E29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35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0ECF1-D4EC-1D6E-834C-B7183083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5CA61-4360-2C36-28D2-71185CA70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D9F8E9-12C2-DE85-6BEC-F7F8D6751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9E3BD6-5AC1-A03B-8391-C65035E9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3AEC77-5D33-7309-98B0-169546C2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F649F9-2547-0534-D15B-D883D285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2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6139A-806F-4585-91CC-DC928FF0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F446F7-9FF5-5EE4-35D3-7CBDF0980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17CE48-BA40-F5BE-A5FE-2EACA07A2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7952A2-111B-805E-53F7-F76F4E5C5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21866E5-4E6C-03BF-EE81-44C864955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59DDFA-D07A-C330-2C60-1B3F0584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FE806A7-1EAE-87CD-5EA4-C79D883A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23D67A0-996E-4CE3-C92D-C2DCF210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75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826FE-9830-B136-03FB-096F8D00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8BC793-546D-DE44-74AC-3C3E853D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4FCF36-2B7A-2364-19C6-14115CAB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1DFCDF-24D8-6F71-1544-27CBB0BD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77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0248C0D-EEC1-6D48-40FD-B0D6EED6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28A61D6-1FF2-9D77-912E-61B73C5E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01B307-178B-2CEB-7910-0DC0C2A4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63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E7130-1B3A-225E-716B-D05A2F95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91911-5669-7EC7-AB57-A0C631D7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5DCB34-FFC1-B37C-FA9F-7BF11C8F6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B9C1B4-46EC-6551-88AA-5A0FFB29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06BA66-7456-788E-7D26-A113DCE5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E020B9-F371-C184-9614-A5FB70C7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5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9425E-A5B6-C15D-4196-2115D92D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EB24EE-37D1-6DAA-6640-F783991DB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BFA2DF-3B1E-DC58-0FD5-F8748C472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DA494D-23EF-97A5-CF10-4F5EE8B5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52D424-8E10-634A-2B8A-59BE3C06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DEC98D-2560-B506-7DE5-3909AB73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61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2DEFE3-3C2E-66DA-0BA6-7A6C8A66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4F69A5-7452-1178-C848-91A1D986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9606BC-9072-24D0-5AB4-0591F9AC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F930-7739-4F7A-BCCD-726EDB87AEE5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3EA548-CC90-7062-DE80-E4D72B0F0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6C00E2-1308-C6BF-CB62-AC3169338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sowplus.pl/baza-danych/baza-grup-operacyjnych-e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.bomberski@cdr.gov.p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FA6CE-001D-9BC1-D7FE-B6AE9AB1F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Współpraca Grup Operacyjnych EPI w ramach Interwencji 13.5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89A7BD-CE59-78EA-E2F3-A282FE464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4"/>
            <a:ext cx="9144000" cy="2539053"/>
          </a:xfrm>
        </p:spPr>
        <p:txBody>
          <a:bodyPr>
            <a:normAutofit fontScale="70000" lnSpcReduction="20000"/>
          </a:bodyPr>
          <a:lstStyle/>
          <a:p>
            <a:r>
              <a:rPr lang="pl-PL" sz="4200" dirty="0"/>
              <a:t>dr inż. Aleksander </a:t>
            </a:r>
            <a:r>
              <a:rPr lang="pl-PL" sz="4200" dirty="0" err="1"/>
              <a:t>Bomberski</a:t>
            </a:r>
            <a:r>
              <a:rPr lang="pl-PL" sz="4200" dirty="0"/>
              <a:t>, MBA</a:t>
            </a:r>
          </a:p>
          <a:p>
            <a:r>
              <a:rPr lang="pl-PL" sz="4200" dirty="0"/>
              <a:t>Kierownik Działu Innowacji w Rolnictwie</a:t>
            </a:r>
          </a:p>
          <a:p>
            <a:r>
              <a:rPr lang="pl-PL" sz="4200" dirty="0"/>
              <a:t>Krajowy Broker Innowacji</a:t>
            </a:r>
          </a:p>
          <a:p>
            <a:r>
              <a:rPr lang="pl-PL" sz="4200" dirty="0"/>
              <a:t>Centrum Doradztwa Rolniczego w Brwinowie</a:t>
            </a:r>
          </a:p>
          <a:p>
            <a:endParaRPr lang="pl-PL" sz="3200" dirty="0"/>
          </a:p>
          <a:p>
            <a:r>
              <a:rPr lang="pl-PL" sz="2000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801FE3-AA1E-96FA-FE6A-C555CE5F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2" y="5040538"/>
            <a:ext cx="2236237" cy="181746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AEDDF6-37C4-4E6C-D22A-803F8B80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1" y="239072"/>
            <a:ext cx="8888738" cy="104860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398D88F-3F1E-C4DF-825A-91C64E41BDA8}"/>
              </a:ext>
            </a:extLst>
          </p:cNvPr>
          <p:cNvSpPr txBox="1">
            <a:spLocks noChangeArrowheads="1"/>
          </p:cNvSpPr>
          <p:nvPr/>
        </p:nvSpPr>
        <p:spPr>
          <a:xfrm>
            <a:off x="429874" y="1212267"/>
            <a:ext cx="9606642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„Europejski Fundusz Rolny na rzecz Rozwoju Obszarów Wiejskich: Europa inwestująca w obszary wiejskie”</a:t>
            </a:r>
            <a:endParaRPr kumimoji="0" lang="pl-PL" altLang="pl-PL" sz="1100" b="1" i="1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15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71CBD-89FC-8241-25D9-A63705D6E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8EE53-810D-DFD9-B13C-C9B8FD70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09142"/>
            <a:ext cx="10515600" cy="1325563"/>
          </a:xfrm>
        </p:spPr>
        <p:txBody>
          <a:bodyPr/>
          <a:lstStyle/>
          <a:p>
            <a:r>
              <a:rPr lang="pl-PL" dirty="0"/>
              <a:t>Dla kogo jest wsparcie przygotowawcze?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7F6E35-B367-059A-C6F8-9AA32F69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634705"/>
            <a:ext cx="10515600" cy="4351338"/>
          </a:xfrm>
        </p:spPr>
        <p:txBody>
          <a:bodyPr>
            <a:noAutofit/>
          </a:bodyPr>
          <a:lstStyle/>
          <a:p>
            <a:r>
              <a:rPr lang="pl-PL" sz="1900" dirty="0"/>
              <a:t>Dla osoby fizycznej, jeżeli:</a:t>
            </a:r>
          </a:p>
          <a:p>
            <a:pPr marL="0" indent="0">
              <a:buNone/>
            </a:pPr>
            <a:r>
              <a:rPr lang="pl-PL" sz="1900" dirty="0"/>
              <a:t>- jest obywatelem państwa członkowskiego Unii Europejskiej,</a:t>
            </a:r>
          </a:p>
          <a:p>
            <a:pPr marL="0" indent="0">
              <a:buNone/>
            </a:pPr>
            <a:r>
              <a:rPr lang="pl-PL" sz="1900" dirty="0"/>
              <a:t>- jest pełnoletnia,</a:t>
            </a:r>
          </a:p>
          <a:p>
            <a:pPr marL="0" indent="0">
              <a:buNone/>
            </a:pPr>
            <a:r>
              <a:rPr lang="pl-PL" sz="1900" dirty="0"/>
              <a:t>- ma miejsce zamieszkania na obszarze Rzeczypospolitej Polskiej – w przypadku gdy osoba fizyczna nie wykonuje działalności gospodarczej,</a:t>
            </a:r>
          </a:p>
          <a:p>
            <a:pPr marL="0" indent="0">
              <a:buNone/>
            </a:pPr>
            <a:r>
              <a:rPr lang="pl-PL" sz="1900" dirty="0"/>
              <a:t>- jej miejsce wykonywania działalności gospodarczej, oznaczone adresem wpisanym do Centralnej Ewidencji i Informacji o Działalności Gospodarczej, znajduje się na obszarze Rzeczypospolitej Polskiej </a:t>
            </a:r>
          </a:p>
          <a:p>
            <a:r>
              <a:rPr lang="pl-PL" sz="1900" dirty="0"/>
              <a:t>Dla osoby prawnej, jeżeli siedziba tej osoby lub jej oddziału znajduje się na obszarze Rzeczypospolitej Polskiej (np. spółki, spółdzielnie, związki zawodowe).</a:t>
            </a:r>
          </a:p>
          <a:p>
            <a:r>
              <a:rPr lang="pl-PL" sz="1900" dirty="0"/>
              <a:t>Dla jednostki organizacyjnej nieposiadającej osobowości prawnej, której ustawa przyznaje zdolność prawną, jeżeli siedziba tej jednostki lub jej oddziału znajduje się na obszarze Rzeczypospolitej Polskiej (np. spółki partnerskie, komandytowe, jawne, </a:t>
            </a:r>
            <a:r>
              <a:rPr lang="pl-PL" sz="1900" b="1" dirty="0"/>
              <a:t>konsorcja</a:t>
            </a:r>
            <a:r>
              <a:rPr lang="pl-PL" sz="1900" dirty="0"/>
              <a:t>, stowarzyszenia)</a:t>
            </a:r>
          </a:p>
          <a:p>
            <a:r>
              <a:rPr lang="pl-PL" sz="1900" b="1" dirty="0"/>
              <a:t>Wniosku o przyznanie pomocy na wsparcie przygotowawcze nie może złożyć istniejąca Grupa Operacyjna, której została przyznana pomoc w ramach działania „Współpraca” w ramach PROW 2014-2020.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6058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0D874-B265-FA6B-E305-12AB2869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946774-551D-4E59-DF66-8E849060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09142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wsparcie przygotowawcze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A53C5C-0C98-BED3-80B8-E6CDB9E3C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7653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/>
              <a:t>Wsparcie przygotowawcze </a:t>
            </a:r>
            <a:r>
              <a:rPr lang="pl-PL" sz="1800" dirty="0"/>
              <a:t>– wnioskodawca planujący utworzenie EPI może liczyć na następujące koszty:</a:t>
            </a:r>
          </a:p>
          <a:p>
            <a:r>
              <a:rPr lang="pl-PL" sz="1800" dirty="0"/>
              <a:t>odpłatne korzystanie z maszyn, urządzeń, środków transportu, wyposażenia i nieruchomości;</a:t>
            </a:r>
          </a:p>
          <a:p>
            <a:r>
              <a:rPr lang="pl-PL" sz="1800" dirty="0"/>
              <a:t>zakup usług związanych z tworzeniem EPI i opracowywaniem planu operacji;</a:t>
            </a:r>
          </a:p>
          <a:p>
            <a:r>
              <a:rPr lang="pl-PL" sz="1800" dirty="0"/>
              <a:t>zakup wyników badań naukowych, ekspertyz, analiz, raportów badawczych;</a:t>
            </a:r>
          </a:p>
          <a:p>
            <a:r>
              <a:rPr lang="pl-PL" sz="1800" dirty="0"/>
              <a:t>organizacji lub udziału w szkoleniach, spotkaniach, wizytach studyjnych i demonstracyjnych, w tym koszty przejazdu;</a:t>
            </a:r>
          </a:p>
          <a:p>
            <a:pPr marL="0" indent="0">
              <a:buNone/>
            </a:pPr>
            <a:r>
              <a:rPr lang="pl-PL" sz="1800" dirty="0"/>
              <a:t>Kosztów przygotowania dokumentacji technicznej operacji, w tym:</a:t>
            </a:r>
          </a:p>
          <a:p>
            <a:pPr marL="0" indent="0">
              <a:buNone/>
            </a:pPr>
            <a:r>
              <a:rPr lang="pl-PL" sz="1800" dirty="0"/>
              <a:t>	a. kosztorysów inwestorskich,</a:t>
            </a:r>
          </a:p>
          <a:p>
            <a:pPr marL="0" indent="0">
              <a:buNone/>
            </a:pPr>
            <a:r>
              <a:rPr lang="pl-PL" sz="1800" dirty="0"/>
              <a:t>	b. projektów technologicznych i budowlanych,</a:t>
            </a:r>
          </a:p>
          <a:p>
            <a:pPr marL="0" indent="0">
              <a:buNone/>
            </a:pPr>
            <a:r>
              <a:rPr lang="pl-PL" sz="1800" dirty="0"/>
              <a:t>	c. wypisów i wyrysów z ewidencji gruntów i budynków,</a:t>
            </a:r>
          </a:p>
          <a:p>
            <a:pPr marL="0" indent="0">
              <a:buNone/>
            </a:pPr>
            <a:r>
              <a:rPr lang="pl-PL" sz="1800" dirty="0"/>
              <a:t>	d. opinii o innowacyjności przedmiotu operacji,</a:t>
            </a:r>
          </a:p>
          <a:p>
            <a:pPr marL="0" indent="0">
              <a:buNone/>
            </a:pPr>
            <a:r>
              <a:rPr lang="pl-PL" sz="1800" dirty="0"/>
              <a:t>	e. sprawowania nadzoru inwestorskiego lub autorskiego,</a:t>
            </a:r>
          </a:p>
          <a:p>
            <a:pPr marL="0" indent="0">
              <a:buNone/>
            </a:pPr>
            <a:r>
              <a:rPr lang="pl-PL" sz="1800" dirty="0"/>
              <a:t>	f. związane z kierowaniem robotami budowlanymi.</a:t>
            </a:r>
          </a:p>
        </p:txBody>
      </p:sp>
    </p:spTree>
    <p:extLst>
      <p:ext uri="{BB962C8B-B14F-4D97-AF65-F5344CB8AC3E}">
        <p14:creationId xmlns:p14="http://schemas.microsoft.com/office/powerpoint/2010/main" val="7418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1FBA-4552-2AB0-929D-4BC9B1DB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445A-4301-1625-A22A-3D211141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09142"/>
            <a:ext cx="10515600" cy="1325563"/>
          </a:xfrm>
        </p:spPr>
        <p:txBody>
          <a:bodyPr/>
          <a:lstStyle/>
          <a:p>
            <a:r>
              <a:rPr lang="pl-PL" dirty="0"/>
              <a:t>Co zawiera wniosek – wsparcie przygotowawcze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91A3A-C755-B3B5-0875-AE69B003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7653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Wnioskodawca ubiegający się o wsparcie przygotowawcze w generatorze wniosków zawiera następujące elementy:</a:t>
            </a:r>
          </a:p>
          <a:p>
            <a:r>
              <a:rPr lang="pl-PL" sz="1800" dirty="0"/>
              <a:t>określenie problemów rolnika, będącego członkiem Grupy Operacyjnej lub gospodarstwa rolnego, jakie Grupa zamierza rozwiązać poprzez realizację innowacyjnej operacji;</a:t>
            </a:r>
          </a:p>
          <a:p>
            <a:r>
              <a:rPr lang="pl-PL" sz="1800" dirty="0"/>
              <a:t>określenie sposobu rozwiązania problemów w formie uproszczonego planu operacji;</a:t>
            </a:r>
          </a:p>
          <a:p>
            <a:r>
              <a:rPr lang="pl-PL" sz="1800" dirty="0"/>
              <a:t>opis partycypacyjnego charakteru przygotowania planu operacji;</a:t>
            </a:r>
          </a:p>
          <a:p>
            <a:r>
              <a:rPr lang="pl-PL" sz="1800" dirty="0"/>
              <a:t>określenie celów i efektów realizacji planu operacji;</a:t>
            </a:r>
          </a:p>
          <a:p>
            <a:r>
              <a:rPr lang="pl-PL" sz="1800" dirty="0"/>
              <a:t>uzyskać uproszczoną opinię o innowacyjności operacji potwierdzającą prawidłowość sformułowanych celów i efektów realizacji planu operacji, a także adekwatność zaproponowanych rozwiązań do wskazanych problemów rolnika lub gospodarstwa rolnego. </a:t>
            </a:r>
          </a:p>
          <a:p>
            <a:pPr marL="0" indent="0">
              <a:buNone/>
            </a:pPr>
            <a:r>
              <a:rPr lang="pl-PL" sz="1800" b="1" dirty="0"/>
              <a:t>PAMIĘTAJMY!</a:t>
            </a:r>
          </a:p>
          <a:p>
            <a:r>
              <a:rPr lang="pl-PL" sz="1800" b="1" dirty="0"/>
              <a:t>uzyskanie wsparcia zobowiązuje Grupę Operacyjną do aplikowania o środki oraz spełnienia warunków dostępu (w tym uzyskania co najmniej minimalnej liczby punktów) w ramach Realizacji operacji, pod rygorem zwrotu pomocy</a:t>
            </a:r>
          </a:p>
        </p:txBody>
      </p:sp>
    </p:spTree>
    <p:extLst>
      <p:ext uri="{BB962C8B-B14F-4D97-AF65-F5344CB8AC3E}">
        <p14:creationId xmlns:p14="http://schemas.microsoft.com/office/powerpoint/2010/main" val="11110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tworzymy Grupę Operacyjną?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Aby złożyć wniosek w naborze Grupa Operacyjna musi składać się przynajmniej z 2 podmiotów z poniższej listy:</a:t>
            </a:r>
          </a:p>
          <a:p>
            <a:pPr>
              <a:defRPr/>
            </a:pPr>
            <a:r>
              <a:rPr lang="pl-PL" sz="2200" b="1" dirty="0">
                <a:latin typeface="Calibri" panose="020F0502020204030204"/>
              </a:rPr>
              <a:t>r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olnik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l-PL" sz="2200" dirty="0">
                <a:latin typeface="Calibri" panose="020F0502020204030204"/>
              </a:rPr>
              <a:t>–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posiadający numer EP oraz posiadający samoistnie lub zależnie gospodarstwo o wielkości co najmniej 1 ha. </a:t>
            </a: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Grupie Operacyjnej musi uczestniczyć powyżej 2 rolników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właściciel lasu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tworzący system szkolnictwa wyższego i nauki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przedsiębiorca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jeżeli wykonywany przez nich rodzaj działalności ujętej w PKD jest związany z operacją realizowaną przez grupę operacyjną,</a:t>
            </a: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świadczący usługi doradcze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indent="0">
              <a:buNone/>
              <a:defRPr/>
            </a:pPr>
            <a:r>
              <a:rPr lang="pl-PL" sz="2200" dirty="0">
                <a:latin typeface="Calibri" panose="020F0502020204030204"/>
              </a:rPr>
              <a:t>Forma organizacyjna Grupy Operacyjnej: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posiada zdolności prawnej – </a:t>
            </a:r>
            <a:r>
              <a:rPr lang="pl-PL" sz="2200" b="1" dirty="0">
                <a:latin typeface="Calibri" panose="020F0502020204030204"/>
              </a:rPr>
              <a:t>konsorcjum</a:t>
            </a:r>
            <a:r>
              <a:rPr lang="pl-PL" sz="2200" dirty="0">
                <a:latin typeface="Calibri" panose="020F0502020204030204"/>
              </a:rPr>
              <a:t>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posiadając zdolność prawną – np.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spółka celowa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816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ECC31-C4A4-087A-4A4C-6E1C840B3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B7E9D-F5AA-6EB7-3E56-394DDA8E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tworzymy Grupę Operacyjną?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3E27E-723E-9E03-73A2-692781E9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382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</a:t>
            </a:r>
            <a:r>
              <a:rPr lang="pl-PL" sz="2200" dirty="0">
                <a:latin typeface="Calibri" panose="020F0502020204030204"/>
              </a:rPr>
              <a:t>Grupy Operacyjnej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nieposiadającej zdolności prawnej, umowa konsorcjum zawierać powinna co najmniej: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nazwę i skład EPI;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formę organizacyjną EPI;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 utworzenia, opis partnerstwa, inicjatorów powstania i zakres działalności EPI;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sposób podziału zadań i obowiązków, zaplanowanych w ramach realizacji operacji, między podmioty wchodzące w skład EPI, współdecydowania, ponoszenia odpowiedzialności przez te podmioty z tytułu realizowanych zadań;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sposób podejmowania decyzji wewnątrz EPI;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podziału praw nabytych w trakcie realizacji operacji i do dnia upływu 5 lat od dnia otrzymania płatności końcowej między podmioty wchodzące w skład EPI;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reprezentowania podmiotów wchodzących w skład EPI;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określenie lidera konsorcjum.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8518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tworzymy Grupę Operacyjną?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sytuacji gdy dany członek EPI może zostać zakwalifikowany do więcej niż jednej kategorii np. </a:t>
            </a:r>
            <a:r>
              <a:rPr lang="pl-PL" sz="2600" dirty="0">
                <a:latin typeface="Calibri" panose="020F0502020204030204"/>
              </a:rPr>
              <a:t>rolnik jest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jednocześnie przedsiębiorcą, składa oświadczenie, w którym </a:t>
            </a:r>
            <a:r>
              <a:rPr lang="pl-PL" sz="2600" dirty="0">
                <a:latin typeface="Calibri" panose="020F0502020204030204"/>
              </a:rPr>
              <a:t>deklaruje w jakiej kategorii podmiotu będzie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realizował zadania w </a:t>
            </a:r>
            <a:r>
              <a:rPr lang="pl-PL" sz="2600" dirty="0">
                <a:latin typeface="Calibri" panose="020F0502020204030204"/>
              </a:rPr>
              <a:t>Grupie Operacyjnej.</a:t>
            </a:r>
            <a:endParaRPr kumimoji="0" lang="pl-PL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</a:t>
            </a:r>
            <a:r>
              <a:rPr lang="pl-PL" sz="2600" dirty="0">
                <a:latin typeface="Calibri" panose="020F0502020204030204"/>
              </a:rPr>
              <a:t>Grupy Operacyjnej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realizującej operację:</a:t>
            </a:r>
          </a:p>
          <a:p>
            <a:pPr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której występują koszty badań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wymagany jest również podmiot tworzący system szkolnictwa wyższego i nauki;</a:t>
            </a:r>
          </a:p>
          <a:p>
            <a:pPr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rzecz rozwijania produkcji w systemach jakości żywności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wymagany jest podmiot uczestniczący w krajowych lub unijnych systemach jakości.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60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4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ilu Grupach Operacyjnych można uczestniczyć?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l-PL" sz="2000" b="1" dirty="0">
                <a:latin typeface="Calibri" panose="020F0502020204030204"/>
              </a:rPr>
              <a:t>Przedsiębiorca, prywatny podmiot doradczy i rolnik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mogą brać udział tylko w jednej grupie EPI w ramach danego naboru</a:t>
            </a:r>
          </a:p>
          <a:p>
            <a:pPr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powyższe ograniczenie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dotyczy </a:t>
            </a:r>
            <a:r>
              <a:rPr lang="pl-PL" sz="2000" b="1" dirty="0">
                <a:latin typeface="Calibri" panose="020F0502020204030204"/>
              </a:rPr>
              <a:t>publicznych jednostek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doradztwa rolniczego oraz podmiotów tworzących system szkolnictwa wyższego i nauki</a:t>
            </a:r>
          </a:p>
          <a:p>
            <a:pPr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Podmioty wchodzące w skład EPI uważa się za różne, jeżeli nie są one powiązane ze sobą osobowo lub kapitałowo. W skład danej EPI nie mogą wchodzić podmioty powiązane ze sobą rodzinnie/osoba najbliższa.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Zgodnie z Kodeksem karnym (art. 115 § 11 k.k.): Osobą najbliższą jest małżonek, wstępny, zstępny, rodzeństwo, powinowaty w tej samej linii lub stopniu, osoba pozostająca w stosunku przysposobienia oraz jej małżonek, a także osoba pozostająca we wspólnym pożyciu.</a:t>
            </a:r>
          </a:p>
          <a:p>
            <a:pPr marL="0" indent="0">
              <a:buNone/>
            </a:pP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97861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563"/>
            <a:ext cx="10515600" cy="1325563"/>
          </a:xfrm>
        </p:spPr>
        <p:txBody>
          <a:bodyPr/>
          <a:lstStyle/>
          <a:p>
            <a:r>
              <a:rPr lang="pl-PL" dirty="0"/>
              <a:t>Poziom wsparcia finansowego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126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Centrala Agencji Restrukturyzacji i Modernizacji Rolnictwa w Warszawie przyznaje pomoc finansową Grupie Operacyjnej w następujących zakresach: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kosztów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przy czym koszty te mogą stanowić maksymalnie 10% pozostałych kosztów kwalifikowalnych,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kosztów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przy czym koszty te mogą stanowić maksymalnie 50% kwoty pomocy na daną operację,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65% kosztów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inwestycji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materialnych i niematerialnych</a:t>
            </a:r>
            <a:r>
              <a:rPr lang="pl-PL" sz="2000" dirty="0">
                <a:latin typeface="Calibri" panose="020F0502020204030204"/>
              </a:rPr>
              <a:t>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do 100 % w przypadku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inwestycji nieprodukcyjnych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inwestycje, które nie prowadzą do znacznego wzrostu wartości ani rentowności gospodarstwa rolnego w rozumienia art. 2 pkt 39 rozporządzenia Komisji UE 2022/2472.</a:t>
            </a:r>
          </a:p>
          <a:p>
            <a:pPr>
              <a:defRPr/>
            </a:pPr>
            <a:r>
              <a:rPr lang="pl-PL" sz="2000" dirty="0">
                <a:latin typeface="Calibri" panose="020F0502020204030204"/>
              </a:rPr>
              <a:t>100%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kosztów bieżących/administracyjnych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tym kosztów związanych z działaniami na rzecz rozwijania produkcji w systemach jakości żywności. Koszty będą wypłacane w formie ryczałtu w wysokości nieprzekraczającej łącznie 20% kosztów inwestycyjnych i badań (maksymalnie 500 000 zł).</a:t>
            </a:r>
          </a:p>
          <a:p>
            <a:pPr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2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49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inwestycyjne (65%)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90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kosztów </a:t>
            </a:r>
            <a:r>
              <a:rPr lang="pl-PL" sz="2000" b="1" dirty="0">
                <a:latin typeface="Calibri" panose="020F0502020204030204"/>
              </a:rPr>
              <a:t>inwestycyjnych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zalicza się koszty związane z: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transportem do miejsca realizacji operacji materiałów służących realizacji operacji oraz maszyn i urządzeń objętych operacją, a także koszty montażu,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rozbiórką i utylizacją materiałów szkodliwych pochodzących z rozbiórki pod warunkiem, że rozbiórka jest niezbędna w celu realizacji operacji,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budową, przebudową lub remontem połączonym z modernizacją obiektów lub infrastruktury,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zakupem lub instalacją nowych maszyn lub urządzeń, w tym środków transportu,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zakupem lub instalacją nowej aparatury naukowo-badawczej lub innych nowych urządzeń służących do wykonywania badań aplikacyjnych w rozumieniu art. 4 ust. 2 pkt 2 ustawy z dnia 20 lipca 2018 r. – Prawo o szkolnictwie wyższym i nauce lub prac rozwojowych w rozumieniu art. 4 ust. 3 tej ustawy – w przypadku gdy całkowity okres amortyzacji tej aparatury lub tych urządzeń nie przekracza okresu realizacji operacji,</a:t>
            </a:r>
          </a:p>
          <a:p>
            <a:pPr>
              <a:spcBef>
                <a:spcPts val="400"/>
              </a:spcBef>
              <a:defRPr/>
            </a:pPr>
            <a:r>
              <a:rPr lang="pl-PL" sz="2000" dirty="0">
                <a:latin typeface="Calibri" panose="020F0502020204030204"/>
              </a:rPr>
              <a:t>z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akupem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wartości niematerialnych i prawnych w rozumieniu art. 3 ust. 1 pkt 14 ustawy z dnia 29 września 1994 r. o rachunkowości (Dz. U. z 2021 r. poz. 217, 2105 i 2106 oraz z 2022 r. poz. 1488), w tym koszty zakupu lub instalacji oprogramowania i licencji na oprogramowanie,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9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2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ogólne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1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b="1" dirty="0">
                <a:latin typeface="Calibri" panose="020F0502020204030204"/>
              </a:rPr>
              <a:t>K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osztami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ogólnymi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 których zalicza się w szczególności koszty: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przygotowania dokumentacji technicznej operacji, w tym: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kosztorysów inwestorskich,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projektów technologicznych i budowlanych,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wypisów i wyrysów z ewidencji gruntów i budynków,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opinii o innowacyjności przedmiotu operacji;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sprawowania nadzoru inwestorskiego lub autorskiego,</a:t>
            </a:r>
          </a:p>
          <a:p>
            <a:pPr>
              <a:spcBef>
                <a:spcPts val="400"/>
              </a:spcBef>
              <a:defRPr/>
            </a:pPr>
            <a:r>
              <a:rPr lang="pl-PL" sz="2000" dirty="0">
                <a:latin typeface="Calibri" panose="020F0502020204030204"/>
              </a:rPr>
              <a:t>zakupu wyników badań naukowych, ekspertyz, analiz, raportów badawczych dla operacji, w których nie występować będzie podmiot tworzący system szkolnictwa wyższego i nauki – koszty usług;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związane z kierowaniem robotami budowlanymi.</a:t>
            </a:r>
          </a:p>
          <a:p>
            <a:pPr>
              <a:spcBef>
                <a:spcPts val="400"/>
              </a:spcBef>
              <a:defRPr/>
            </a:pPr>
            <a:endParaRPr lang="pl-PL" sz="2000" dirty="0">
              <a:latin typeface="Calibri" panose="020F0502020204030204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0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Statystyka Działania 16 „Współpraca”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292"/>
            <a:ext cx="10515600" cy="4351338"/>
          </a:xfrm>
        </p:spPr>
        <p:txBody>
          <a:bodyPr>
            <a:noAutofit/>
          </a:bodyPr>
          <a:lstStyle/>
          <a:p>
            <a:r>
              <a:rPr lang="pl-PL" sz="1900" dirty="0"/>
              <a:t>Przeprowadzonych 6 naborów w tym 4 ogólne (badawczo-wdrożeniowe) oraz 2 tematyczne (dotyczące Krótkich Łańcuchów Dostaw Żywności)</a:t>
            </a:r>
          </a:p>
          <a:p>
            <a:r>
              <a:rPr lang="pl-PL" sz="1900" dirty="0"/>
              <a:t>Liczba dofinansowanych GO: 438</a:t>
            </a:r>
          </a:p>
          <a:p>
            <a:r>
              <a:rPr lang="pl-PL" sz="1900" dirty="0"/>
              <a:t>Liczba zaangażowanych podmiotów: 1200</a:t>
            </a:r>
          </a:p>
          <a:p>
            <a:r>
              <a:rPr lang="pl-PL" sz="1900" dirty="0"/>
              <a:t>Wykorzystanie alokacji: 98% (</a:t>
            </a:r>
            <a:r>
              <a:rPr lang="pl-PL" sz="1900" b="1" dirty="0"/>
              <a:t>Alokacja na Działanie 16 „Współpraca” wynosiła: 731 103 862,89 zł</a:t>
            </a:r>
            <a:r>
              <a:rPr lang="pl-PL" sz="1900" dirty="0"/>
              <a:t>)</a:t>
            </a:r>
          </a:p>
          <a:p>
            <a:r>
              <a:rPr lang="pl-PL" sz="1900" dirty="0"/>
              <a:t>Ogólnodostępna baza Grup Operacyjnych:</a:t>
            </a:r>
          </a:p>
          <a:p>
            <a:pPr marL="0" indent="0">
              <a:buNone/>
            </a:pPr>
            <a:r>
              <a:rPr lang="pl-PL" sz="1900" dirty="0">
                <a:hlinkClick r:id="rId2"/>
              </a:rPr>
              <a:t>https://www.ksowplus.pl/baza-danych/baza-grup-operacyjnych-epi</a:t>
            </a:r>
            <a:endParaRPr lang="pl-PL" sz="1900" dirty="0"/>
          </a:p>
          <a:p>
            <a:pPr marL="0" indent="0">
              <a:buNone/>
            </a:pPr>
            <a:endParaRPr lang="pl-PL" sz="1900" dirty="0"/>
          </a:p>
          <a:p>
            <a:endParaRPr lang="pl-PL" sz="1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8FDD40-A80B-2F6C-9951-0C3633A8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6" y="3712230"/>
            <a:ext cx="5617708" cy="31457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C43EA87-4C2A-A02A-454E-D6BB427E2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61" y="3342234"/>
            <a:ext cx="4400939" cy="34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F086-2573-8CFB-4302-3D4E67DB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7AD4E-A6D9-A589-0CF7-4469FC92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2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bieżące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EDA273-56AC-BEDB-B0CF-A12AFEDE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1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Kosztami bieżącymi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 których zalicza się w szczególności koszty: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operacyjne;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personelu;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szkolenia;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związane z kształtowaniem wizerunku;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finansowe;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związane z tworzeniem sieci kontaktów.</a:t>
            </a:r>
          </a:p>
          <a:p>
            <a:pPr>
              <a:spcBef>
                <a:spcPts val="400"/>
              </a:spcBef>
              <a:defRPr/>
            </a:pPr>
            <a:endParaRPr lang="pl-PL" sz="2000" dirty="0">
              <a:latin typeface="Calibri" panose="020F0502020204030204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0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4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badawcze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134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pl-PL" sz="2000" b="1" dirty="0">
                <a:latin typeface="Calibri" panose="020F0502020204030204"/>
              </a:rPr>
              <a:t>K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oszty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badań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 których zalicza się w szczególności koszty: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zakupu materiałów i sprzętu laboratoryjnego niebędących środkami trwałymi;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zakupu materiałów lub podzespołów lub wytworzenia elementów służących do stworzenia prototypu lub instalacji pilotażowej, jeżeli te materiały, podzespoły i elementy po stworzeniu tego prototypu lub instalacji będą stanowić ich część składową;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dokonanych za okres realizacji operacji odpisów amortyzacyjnych od aparatury naukowo-badawczej lub innych urządzeń służących do wykonywania badań w ramach tej operacji, ujętych w ewidencji środków trwałych </a:t>
            </a:r>
            <a:r>
              <a:rPr lang="pl-PL" sz="2000" dirty="0">
                <a:latin typeface="Calibri" panose="020F0502020204030204"/>
              </a:rPr>
              <a:t>wnioskodawcy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ubiegającego się o przyznanie pomocy, niezbędnych do prawidłowej realizacji operacji i bezpośrednio wykorzystywanych w związku z realizacją operacji – w przypadku gdy całkowity okres amortyzacji tej aparatury lub tych urządzeń przekracza okres realizacji operacji;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ponoszone z tytułu odpłatnego korzystania w okresie realizacji operacji z aparatury naukowo-badawczej lub innych urządzeń służących do wykonywania badań w ramach tej operacji;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ponoszone z tytułu odpłatnego korzystania w okresie realizacji operacji ze specjalistycznych środków transportu wewnętrznego;</a:t>
            </a: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2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4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badawcze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134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wynagrodzenia osób bezpośrednio wykonujących badania w ramach operacji oraz innych świadczeń pieniężnych przyznanych tym osobom w związku z wykonywanymi badaniami w ramach operacji, wraz ze składkami na ubezpieczenia społeczne oraz składkami na Fundusz Pracy i Fundusz Gwarantowanych Świadczeń Pracowniczych, w wysokości nie większej niż 1,5-krotność minimalnego miesięcznego wynagrodzenia zasadniczego dla profesora w uczelni publicznej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zakupu </a:t>
            </a:r>
            <a:r>
              <a:rPr lang="pl-PL" sz="2000" dirty="0">
                <a:latin typeface="Calibri" panose="020F0502020204030204"/>
              </a:rPr>
              <a:t>środków produkcji i usług, w tym usług rolniczych, ponoszonych w związku z prowadzeniem badań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podróży służbowych osób, o których mowa w pkt 5, do i z miejsc prowadzenia badań w ramach operacji, nieprzekraczające wysokości należności ustalonej na podstawie przepisów rozporządzenia Ministra Pracy i Polityki Społecznej z dnia 29 stycznia 2013 r. w sprawie należności przysługujących pracownikowi zatrudnionemu w państwowej lub samorządowej jednostce sfery budżetowej z tytułu podróży służbowej (Dz. U. poz. 167 oraz z 2022 r. poz. 1481) przysługującej tym osobom z tytułu podróży służbowej.</a:t>
            </a:r>
          </a:p>
          <a:p>
            <a:pPr>
              <a:spcBef>
                <a:spcPts val="400"/>
              </a:spcBef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18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wniosku – kryteria punktowe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Wnioskodawca składa wniosek o przyznanie pomocy podczas ogłoszonego naboru wniosków poprzez:</a:t>
            </a:r>
          </a:p>
          <a:p>
            <a:pPr marL="0" indent="0" algn="ctr">
              <a:buNone/>
            </a:pPr>
            <a:r>
              <a:rPr lang="pl-PL" b="1" dirty="0" err="1"/>
              <a:t>eWniosekPlus</a:t>
            </a:r>
            <a:r>
              <a:rPr lang="pl-PL" b="1" dirty="0"/>
              <a:t>/Generator Wniosków</a:t>
            </a:r>
          </a:p>
          <a:p>
            <a:r>
              <a:rPr lang="pl-PL" dirty="0"/>
              <a:t>W przypadku naboru na </a:t>
            </a:r>
            <a:r>
              <a:rPr lang="pl-PL" b="1" dirty="0"/>
              <a:t>wsparcie przygotowawcze </a:t>
            </a:r>
            <a:r>
              <a:rPr lang="pl-PL" dirty="0"/>
              <a:t>pomoc może być przyznana dla wnioskodawcy, który uzyska przynajmniej 46 pkt. (Można uzyskać maksymalnie 92 pkt.)</a:t>
            </a:r>
          </a:p>
          <a:p>
            <a:r>
              <a:rPr lang="pl-PL" dirty="0"/>
              <a:t>W przypadku naboru na </a:t>
            </a:r>
            <a:r>
              <a:rPr lang="pl-PL" b="1" dirty="0"/>
              <a:t>realizację operacji </a:t>
            </a:r>
            <a:r>
              <a:rPr lang="pl-PL" dirty="0"/>
              <a:t>pomoc może być przyznana dla wnioskodawcy, który uzyska przynajmniej 64 pkt. (Można uzyskać maksymalnie 128 pkt.)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46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838C9-5B5D-170F-2DBF-1EE8129C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Kryteria punktowe dla wnioskodawców składających wniosek w ramach </a:t>
            </a:r>
            <a:r>
              <a:rPr lang="pl-PL" sz="4800" b="1" dirty="0"/>
              <a:t>wsparcia przygotowawczego</a:t>
            </a:r>
          </a:p>
        </p:txBody>
      </p:sp>
    </p:spTree>
    <p:extLst>
      <p:ext uri="{BB962C8B-B14F-4D97-AF65-F5344CB8AC3E}">
        <p14:creationId xmlns:p14="http://schemas.microsoft.com/office/powerpoint/2010/main" val="307461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EC57-76CC-92E6-89FD-1B828C19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69F9C9-967A-9B11-968A-7D85E4C6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F4710-4C0C-D7F0-1991-BC1A51E6F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Doświadczenie w tworzeniu partnerstw realizujących projekty (maks. 6 punktów):</a:t>
            </a:r>
          </a:p>
          <a:p>
            <a:r>
              <a:rPr lang="pl-PL" sz="2000" dirty="0"/>
              <a:t>wnioskodawca udokumentował doświadczenie w tworzeniu partnerstw z udziałem rolnika realizujących projekty współfinasowane ze środków pochodzących z budżetu Unii Europejskiej – 2 punkty,</a:t>
            </a:r>
          </a:p>
          <a:p>
            <a:r>
              <a:rPr lang="pl-PL" sz="2000" dirty="0"/>
              <a:t>wnioskodawca udokumentował doświadczenie w zakresie realizacji projektów z zakresu rozwoju obszarów wiejskich współfinansowanych ze środków pochodzących z budżetu Unii Europejskiej – 2 punkty,</a:t>
            </a:r>
          </a:p>
          <a:p>
            <a:r>
              <a:rPr lang="pl-PL" sz="2000" dirty="0"/>
              <a:t>wnioskodawca  udokumentował doświadczenie w zakresie realizacji projektów wspierających rolników lub naukowców – 2 punkty; </a:t>
            </a:r>
          </a:p>
          <a:p>
            <a:pPr marL="0" indent="0">
              <a:buNone/>
            </a:pPr>
            <a:r>
              <a:rPr lang="pl-PL" sz="2000" b="1" dirty="0"/>
              <a:t>Deklarowany udział rolników w składzie EPI (maks. 6 punktów):</a:t>
            </a:r>
          </a:p>
          <a:p>
            <a:r>
              <a:rPr lang="pl-PL" sz="2000" dirty="0"/>
              <a:t>powyżej 5 rolników, w tym rolnik który zainicjował utworzenie EPI – 6 punktów;</a:t>
            </a:r>
          </a:p>
          <a:p>
            <a:r>
              <a:rPr lang="pl-PL" sz="2000" dirty="0"/>
              <a:t>od 3 do 5 rolników, w tym rolnik który zainicjował utworzenie EPI –  4 punkty,</a:t>
            </a:r>
          </a:p>
          <a:p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776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D16C-CFD8-59DF-C0B7-7411F4B1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E68012-F99B-2C7A-989C-0970FF9B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4CF5E-956A-16CB-1C54-6FA67AEA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Udział w EPI w ramach PROW 2014-2020 lub udział członków EPI w ramach PROW 2014–2020 lub udział w realizacji projektów horyzontalnych:</a:t>
            </a:r>
          </a:p>
          <a:p>
            <a:r>
              <a:rPr lang="pl-PL" sz="2000" dirty="0"/>
              <a:t>wnioskodawca otrzymał pomoc w ramach działania „Współpraca” w ramach PROW 2014 – 2020 – 2 punkty,</a:t>
            </a:r>
          </a:p>
          <a:p>
            <a:r>
              <a:rPr lang="pl-PL" sz="2000" dirty="0"/>
              <a:t>wnioskodawca ubiegał się o finansowanie projektu lub realizował projekt w ramach Horyzont 2020 oraz Horyzont Europa – (maks. 4 punkty):</a:t>
            </a:r>
          </a:p>
          <a:p>
            <a:pPr marL="0" indent="0">
              <a:buNone/>
            </a:pPr>
            <a:r>
              <a:rPr lang="pl-PL" sz="2000" dirty="0"/>
              <a:t>	- brał udział w projekcie w roli koordynatora – 4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pakietu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zadania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– 2 punkty,</a:t>
            </a:r>
          </a:p>
          <a:p>
            <a:pPr marL="0" indent="0">
              <a:buNone/>
            </a:pPr>
            <a:r>
              <a:rPr lang="pl-PL" sz="2000" dirty="0"/>
              <a:t>	- złożył wniosek projektowy – 1 punkt;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930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1069D-BF9E-1A92-8204-9BDA71811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4A68C-72D2-9204-1BEF-7A4929DE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69FD7-C5C1-1231-4980-9C454E3A7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Wnioskodawca ubiegający się o przyznanie pomocy udokumentował: </a:t>
            </a:r>
          </a:p>
          <a:p>
            <a:r>
              <a:rPr lang="pl-PL" sz="2000" dirty="0"/>
              <a:t>co najmniej 3-letnie doświadczenie adekwatne do zakresu operacji – 2 punkty,</a:t>
            </a:r>
          </a:p>
          <a:p>
            <a:r>
              <a:rPr lang="pl-PL" sz="2000" dirty="0"/>
              <a:t>zrealizowanie projektu finansowanego ze środków pochodzących z Unii Europejskiej, którego rezultatem jest wdrożenie (maks. 24 punktów):</a:t>
            </a:r>
          </a:p>
          <a:p>
            <a:pPr marL="0" indent="0">
              <a:buNone/>
            </a:pPr>
            <a:r>
              <a:rPr lang="pl-PL" sz="2000" dirty="0"/>
              <a:t>	- nowego lub znacznie udoskonalonego produktu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technologii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organizacji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marketingu – 6 punktów </a:t>
            </a:r>
          </a:p>
          <a:p>
            <a:pPr marL="0" indent="0">
              <a:buNone/>
            </a:pPr>
            <a:r>
              <a:rPr lang="pl-PL" sz="2000" dirty="0"/>
              <a:t>dotyczących produkcji, przetwarzania lub wprowadzania do obrotu produktu rolnego, </a:t>
            </a:r>
          </a:p>
          <a:p>
            <a:r>
              <a:rPr lang="pl-PL" sz="2000" dirty="0"/>
              <a:t>zrealizowanie projektu w zakresie rolnictwa 4.0 – 6 punktów,</a:t>
            </a:r>
          </a:p>
          <a:p>
            <a:r>
              <a:rPr lang="pl-PL" sz="2000" dirty="0"/>
              <a:t>realizowanie projektu w zakresie na rzecz rozwijania produkcji w systemach jakości żywności – 6 punktów;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047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E429-4BFF-B570-4B8E-B3B93BB4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8EF0C-9422-EBAC-49AD-EE80B701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1D3667-F416-D73A-E126-BFE99379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2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Operacja będzie dotyczyć projektu pilotażowego lub prototypu lub projektu eksperymentalnego (maks. 36 punktów):</a:t>
            </a:r>
          </a:p>
          <a:p>
            <a:r>
              <a:rPr lang="pl-PL" sz="2000" dirty="0"/>
              <a:t>którego rezultatem jest wdrożenie nowego lub znacznie udoskonalonego produktu – 6 punktów,</a:t>
            </a:r>
          </a:p>
          <a:p>
            <a:r>
              <a:rPr lang="pl-PL" sz="2000" dirty="0"/>
              <a:t>którego rezultatem jest wdrożenie nowych lub znacznie udoskonalonych technologii – 6 punktów,</a:t>
            </a:r>
          </a:p>
          <a:p>
            <a:r>
              <a:rPr lang="pl-PL" sz="2000" dirty="0"/>
              <a:t>którego rezultatem jest wdrożenie nowych lub znacznie udoskonalonych metod organizacji – 6 punktów,</a:t>
            </a:r>
          </a:p>
          <a:p>
            <a:r>
              <a:rPr lang="pl-PL" sz="2000" dirty="0"/>
              <a:t>którego rezultatem jest wdrożenie nowych lub znacznie udoskonalonych metod marketingu – 6 punktów</a:t>
            </a:r>
          </a:p>
          <a:p>
            <a:pPr marL="0" indent="0">
              <a:buNone/>
            </a:pPr>
            <a:r>
              <a:rPr lang="pl-PL" sz="2000" dirty="0"/>
              <a:t>dotyczącego produkcji, przetwarzania lub wprowadzania do obrotu produktu,</a:t>
            </a:r>
          </a:p>
          <a:p>
            <a:r>
              <a:rPr lang="pl-PL" sz="2000" dirty="0"/>
              <a:t>na rzecz rozwijania produkcji w systemach jakości żywności – 6 punktów,</a:t>
            </a:r>
          </a:p>
          <a:p>
            <a:r>
              <a:rPr lang="pl-PL" sz="2000" dirty="0"/>
              <a:t>na rzecz rozwijania rozwiązań rolnictwa 4.0. – 6 punktów.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33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57B24-1CC8-9DF1-C449-2332C718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CDC96-83EC-FC4D-73EE-544A0EA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Kryteria punktowe dla Grup Operacyjnych składających wniosek w ramach naboru </a:t>
            </a:r>
            <a:r>
              <a:rPr lang="pl-PL" sz="4800" b="1" dirty="0"/>
              <a:t>na realizację operacji</a:t>
            </a:r>
          </a:p>
        </p:txBody>
      </p:sp>
    </p:spTree>
    <p:extLst>
      <p:ext uri="{BB962C8B-B14F-4D97-AF65-F5344CB8AC3E}">
        <p14:creationId xmlns:p14="http://schemas.microsoft.com/office/powerpoint/2010/main" val="149909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Statystyka Działania 16 „Współpraca” KŁŻ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29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900" b="1" dirty="0"/>
              <a:t>Dla operacji  - Tworzenie krótkich łańcuchów dostaw na zasadach płatności zryczałtowanej.</a:t>
            </a:r>
          </a:p>
          <a:p>
            <a:r>
              <a:rPr lang="pl-PL" sz="1900" dirty="0"/>
              <a:t>Ilość wniosków, które wpłynęły do ARiMR: 429 </a:t>
            </a:r>
          </a:p>
          <a:p>
            <a:r>
              <a:rPr lang="pl-PL" sz="1900" dirty="0"/>
              <a:t>Ilość podpisanych umów: 203 </a:t>
            </a:r>
          </a:p>
          <a:p>
            <a:r>
              <a:rPr lang="pl-PL" sz="1900" dirty="0"/>
              <a:t>Wartość całkowita podpisanych umów: 65 660 000,00 zł</a:t>
            </a:r>
          </a:p>
          <a:p>
            <a:r>
              <a:rPr lang="pl-PL" sz="1900" dirty="0"/>
              <a:t>Ilość umów o wartości pomocy 325 000,00 zł: 196</a:t>
            </a:r>
          </a:p>
          <a:p>
            <a:r>
              <a:rPr lang="pl-PL" sz="1900" dirty="0"/>
              <a:t>Ilość umów o wartości pomocy 280 000,00 zł: 7</a:t>
            </a:r>
          </a:p>
          <a:p>
            <a:endParaRPr lang="pl-PL" sz="1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E86A9DB-3E30-62E9-D189-BD51C61BF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3032449"/>
            <a:ext cx="5557935" cy="38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059A-07C0-92EF-9E86-5961EE80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6593E-0173-37DF-7EDF-F48EF26D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94F585-036D-8C0D-D508-FBEBC359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Udział w EPI w ramach PROW 2014-2020 lub udział członków EPI w ramach PROW 2014 – 2020 lub udział w realizacji projektów horyzontalnych:</a:t>
            </a:r>
          </a:p>
          <a:p>
            <a:r>
              <a:rPr lang="pl-PL" sz="2000" dirty="0"/>
              <a:t>Wnioskodawca otrzymał pomoc otrzymał pomoc w ramach działania „Współpraca” w ramach PROW 2014 – 2020 (max 4 punkty):</a:t>
            </a:r>
          </a:p>
          <a:p>
            <a:pPr marL="0" indent="0">
              <a:buNone/>
            </a:pPr>
            <a:r>
              <a:rPr lang="pl-PL" sz="2000" dirty="0"/>
              <a:t>- brał udział w projekcie w roli lidera projektu – 4 punkty;</a:t>
            </a:r>
          </a:p>
          <a:p>
            <a:pPr marL="0" indent="0">
              <a:buNone/>
            </a:pPr>
            <a:r>
              <a:rPr lang="pl-PL" sz="2000" dirty="0"/>
              <a:t>- brał udział w projekcie w roli partnera – 2 punkty;</a:t>
            </a:r>
          </a:p>
          <a:p>
            <a:r>
              <a:rPr lang="pl-PL" sz="2000" dirty="0"/>
              <a:t>Wnioskodawca ubiegający się o przyznanie pomocy ubiegał się o finansowanie projektu lub realizował projekt w ramach Horyzont 2020 oraz Horyzont Europa – (maks. 4 punkty):</a:t>
            </a:r>
          </a:p>
          <a:p>
            <a:pPr marL="0" indent="0">
              <a:buNone/>
            </a:pPr>
            <a:r>
              <a:rPr lang="pl-PL" sz="2000" dirty="0"/>
              <a:t>	- brał udział w projekcie w roli koordynatora – 4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pakietu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zadania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– 2 punkty,</a:t>
            </a:r>
          </a:p>
          <a:p>
            <a:pPr marL="0" indent="0">
              <a:buNone/>
            </a:pPr>
            <a:r>
              <a:rPr lang="pl-PL" sz="2000" dirty="0"/>
              <a:t>	- złożył wniosek projektowy – 1 punkt;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9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6272F-141F-90EA-D3B4-5A5FEC63F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17A794-19F6-5D0D-B9FF-6F31D3EF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C534C4-74E3-A4D0-BF2D-AD250A02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Wnioskodawca ubiegający się o przyznanie pomocy udokumentował: </a:t>
            </a:r>
          </a:p>
          <a:p>
            <a:r>
              <a:rPr lang="pl-PL" sz="2000" dirty="0"/>
              <a:t>co najmniej 3-letnie doświadczenie adekwatne do zakresu operacji – 2 punkty,</a:t>
            </a:r>
          </a:p>
          <a:p>
            <a:r>
              <a:rPr lang="pl-PL" sz="2000" dirty="0"/>
              <a:t>zrealizowanie projektu finansowanego ze środków pochodzących z Unii Europejskiej, którego rezultatem jest wdrożenie (maks. 24 punkty):</a:t>
            </a:r>
          </a:p>
          <a:p>
            <a:pPr marL="0" indent="0">
              <a:buNone/>
            </a:pPr>
            <a:r>
              <a:rPr lang="pl-PL" sz="2000" dirty="0"/>
              <a:t>	- nowego lub znacznie udoskonalonego produktu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technologii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organizacji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marketingu – 6 punktów</a:t>
            </a:r>
          </a:p>
          <a:p>
            <a:pPr marL="0" indent="0">
              <a:buNone/>
            </a:pPr>
            <a:r>
              <a:rPr lang="pl-PL" sz="2000" dirty="0"/>
              <a:t>dotyczących produkcji, przetwarzania lub wprowadzania do obrotu produktu rolnego, </a:t>
            </a:r>
          </a:p>
          <a:p>
            <a:r>
              <a:rPr lang="pl-PL" sz="2000" dirty="0"/>
              <a:t>zrealizowanie projektu w zakresie rolnictwa 4.0 – 6 punktów,</a:t>
            </a:r>
          </a:p>
          <a:p>
            <a:r>
              <a:rPr lang="pl-PL" sz="2000" dirty="0"/>
              <a:t>zrealizowanie projektu w zakresie na rzecz rozwijania produkcji w systemach jakości żywności – 6 punktów;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429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37986-BDEA-0536-B1C0-E9C72689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77590-6B2D-7E0A-FE68-82B4845F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4C4D13-F8FA-410C-28BE-3F9FC45D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Adekwatność zakresu operacji do czasu jej realizacji, zakładanego budżetu i rezultatów (maks. 6 punktów):</a:t>
            </a:r>
          </a:p>
          <a:p>
            <a:r>
              <a:rPr lang="pl-PL" sz="2000" dirty="0"/>
              <a:t>opłacalność proponowanych rozwiązań w zakresie proponowanej innowacji wpłynie na:</a:t>
            </a:r>
          </a:p>
          <a:p>
            <a:pPr marL="0" indent="0">
              <a:buNone/>
            </a:pPr>
            <a:r>
              <a:rPr lang="pl-PL" sz="2000" dirty="0"/>
              <a:t>	- podniesienie jakości produkcji – 1 punkt,</a:t>
            </a:r>
          </a:p>
          <a:p>
            <a:pPr marL="0" indent="0">
              <a:buNone/>
            </a:pPr>
            <a:r>
              <a:rPr lang="pl-PL" sz="2000" dirty="0"/>
              <a:t>	- dostosowanie produktów do indywidualnych potrzeb klientów – 1 punkt,</a:t>
            </a:r>
          </a:p>
          <a:p>
            <a:pPr marL="0" indent="0">
              <a:buNone/>
            </a:pPr>
            <a:r>
              <a:rPr lang="pl-PL" sz="2000" dirty="0"/>
              <a:t>	- zwiększenie/rozszerzenie asortymentu – 1 punkt,</a:t>
            </a:r>
          </a:p>
          <a:p>
            <a:pPr marL="0" indent="0">
              <a:buNone/>
            </a:pPr>
            <a:r>
              <a:rPr lang="pl-PL" sz="2000" dirty="0"/>
              <a:t>	- wejście na nowe rynki – 1 punkt, </a:t>
            </a:r>
          </a:p>
          <a:p>
            <a:pPr marL="0" indent="0">
              <a:buNone/>
            </a:pPr>
            <a:r>
              <a:rPr lang="pl-PL" sz="2000" dirty="0"/>
              <a:t>	- zmniejszenie kosztów produkcji/dystrybucji – 1 punkt,</a:t>
            </a:r>
          </a:p>
          <a:p>
            <a:pPr marL="0" indent="0">
              <a:buNone/>
            </a:pPr>
            <a:r>
              <a:rPr lang="pl-PL" sz="2000" dirty="0"/>
              <a:t>	- skrócenie czasu produkcji/dystrybucji – 1 punkt;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727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60238-11E4-0BC8-0059-49C54FED4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FC707-EC02-9ACA-AED7-725914C9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604BBE-C172-9B54-C6EC-4511BF51A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Adekwatność metodologii badawczej do rozwiązania problemu </a:t>
            </a:r>
            <a:r>
              <a:rPr lang="pl-PL" sz="2000" dirty="0"/>
              <a:t>(maks. 24 punkty): </a:t>
            </a:r>
          </a:p>
          <a:p>
            <a:r>
              <a:rPr lang="pl-PL" sz="2000" dirty="0"/>
              <a:t>potrzeba realizacji operacji jest uzasadniona wynikami badań naukowych – 6 punktów,</a:t>
            </a:r>
          </a:p>
          <a:p>
            <a:r>
              <a:rPr lang="pl-PL" sz="2000" dirty="0"/>
              <a:t>planowane do zastosowania techniki wykraczają poza obecnie stosowane na rynku, a rezultat projektu będzie konkurencyjny względem innych podobnych oferowanych rozwiązań – 12 punktów,</a:t>
            </a:r>
          </a:p>
          <a:p>
            <a:r>
              <a:rPr lang="pl-PL" sz="2000" dirty="0"/>
              <a:t>poprawnie zidentyfikowano ewentualne ryzyka, zagrożenia lub bariery utrudniające wprowadzenie innowacji oraz przedstawiono sposób ich minimalizacji – 6 punktów;</a:t>
            </a:r>
          </a:p>
          <a:p>
            <a:pPr marL="0" indent="0">
              <a:buNone/>
            </a:pPr>
            <a:r>
              <a:rPr lang="pl-PL" sz="2000" b="1" dirty="0"/>
              <a:t>Wnioskowana kwota pomocy wynosi do 350 tys. zł – 3 punkty;</a:t>
            </a:r>
          </a:p>
          <a:p>
            <a:pPr marL="0" indent="0">
              <a:buNone/>
            </a:pPr>
            <a:r>
              <a:rPr lang="pl-PL" sz="2000" dirty="0"/>
              <a:t>Operacja będzie realizować cele Strategii „Od pola do stołu" na rzecz sprawiedliwego, zdrowego i przyjaznego dla środowiska systemu żywnościowego (zgodnie z Załącznikiem nr 1 do niniejszych wytycznych)  – 5 punktów; </a:t>
            </a:r>
          </a:p>
          <a:p>
            <a:pPr marL="0" indent="0">
              <a:buNone/>
            </a:pPr>
            <a:r>
              <a:rPr lang="pl-PL" sz="2000" dirty="0"/>
              <a:t>Operacja będzie możliwa do wdrożenia na poziomie małych i średnich gospodarstw – 2 punkty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764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B7535-2293-7FE9-CEDC-C78C6584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B5550-D6BD-ADD6-1B7C-666D3CEF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070FB-9A41-A89E-FBC3-1A83D403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Udział w składzie EPI (maks. 6 punktów):</a:t>
            </a:r>
          </a:p>
          <a:p>
            <a:r>
              <a:rPr lang="pl-PL" sz="2000" dirty="0"/>
              <a:t>od 3 do 5 rolników, w tym rolnik który zainicjował utworzenie EPI – 4 punkty,</a:t>
            </a:r>
          </a:p>
          <a:p>
            <a:r>
              <a:rPr lang="pl-PL" sz="2000" dirty="0"/>
              <a:t>powyżej 5 rolników, w tym rolnik który zainicjował utworzenie EPI – 6 punktów;</a:t>
            </a:r>
          </a:p>
          <a:p>
            <a:pPr marL="0" indent="0">
              <a:buNone/>
            </a:pPr>
            <a:r>
              <a:rPr lang="pl-PL" sz="2000" b="1" dirty="0"/>
              <a:t>Operacja dotyczy projektu pilotażowego lub prototypu lub projektu eksperymentalnego (maks. 36 punktów):</a:t>
            </a:r>
          </a:p>
          <a:p>
            <a:r>
              <a:rPr lang="pl-PL" sz="2000" dirty="0"/>
              <a:t>którego rezultatem jest wdrożenie nowego lub znacznie udoskonalonego produktu – 6 punktów,</a:t>
            </a:r>
          </a:p>
          <a:p>
            <a:r>
              <a:rPr lang="pl-PL" sz="2000" dirty="0"/>
              <a:t>którego rezultatem jest wdrożenie nowych lub znacznie udoskonalonych technologii – 6 punktów,</a:t>
            </a:r>
          </a:p>
          <a:p>
            <a:r>
              <a:rPr lang="pl-PL" sz="2000" dirty="0"/>
              <a:t>którego rezultatem jest wdrożenie nowych lub znacznie udoskonalonych metod organizacji – 6 punktów,</a:t>
            </a:r>
          </a:p>
          <a:p>
            <a:r>
              <a:rPr lang="pl-PL" sz="2000" dirty="0"/>
              <a:t>którego rezultatem jest wdrożenie nowych lub znacznie udoskonalonych metod marketingu – 6 punktów</a:t>
            </a:r>
          </a:p>
          <a:p>
            <a:pPr marL="0" indent="0">
              <a:buNone/>
            </a:pPr>
            <a:r>
              <a:rPr lang="pl-PL" sz="2000" dirty="0"/>
              <a:t>– dotyczącego produkcji, przetwarzania lub wprowadzania do obrotu produktu,</a:t>
            </a:r>
          </a:p>
          <a:p>
            <a:r>
              <a:rPr lang="pl-PL" sz="2000" dirty="0"/>
              <a:t>na rzecz rozwijania produkcji w systemach jakości żywności – 6 punktów,</a:t>
            </a:r>
          </a:p>
          <a:p>
            <a:r>
              <a:rPr lang="pl-PL" sz="2000" dirty="0"/>
              <a:t>na rzecz rozwijania rozwiązań rolnictwa 4.0. – 6 punktów;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884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7956-4EF1-F273-1943-E90693DB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162F2-C2E8-2007-6415-8BE00896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Wsparcie przygotowawcze - realizacja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905DE-24DC-9C4A-50B9-8796369D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Środki finansowe z tytułu pomocy są wypłacane w dwóch transzach:</a:t>
            </a:r>
          </a:p>
          <a:p>
            <a:r>
              <a:rPr lang="pl-PL" dirty="0"/>
              <a:t>pierwsza transza pomocy obejmuje 80% kwoty przyznanej pomocy i jest wypłacana, </a:t>
            </a:r>
            <a:r>
              <a:rPr lang="pl-PL" b="1" dirty="0"/>
              <a:t>jeżeli beneficjent utworzył EPI</a:t>
            </a:r>
            <a:r>
              <a:rPr lang="pl-PL" dirty="0"/>
              <a:t>, </a:t>
            </a:r>
          </a:p>
          <a:p>
            <a:r>
              <a:rPr lang="pl-PL" dirty="0"/>
              <a:t>druga transza pomocy obejmuje 20% kwoty przyznanej pomocy i jest wypłacana, jeżeli beneficjent przedstawił plan operacji oraz uproszczoną opinię o innowacyjności operacji.</a:t>
            </a:r>
          </a:p>
          <a:p>
            <a:pPr marL="0" indent="0">
              <a:buNone/>
            </a:pPr>
            <a:r>
              <a:rPr lang="pl-PL" dirty="0"/>
              <a:t>Zakończenie realizacji operacji i złożenie wniosku o płatność końcową nastąpi w terminie 12 miesięcy od dnia zawarcia umowy o przyznaniu pomocy, lecz nie później niż do dnia </a:t>
            </a:r>
            <a:r>
              <a:rPr lang="pl-PL" b="1" dirty="0"/>
              <a:t>31 grudnia 2026 r.</a:t>
            </a:r>
          </a:p>
          <a:p>
            <a:pPr marL="0" indent="0">
              <a:buNone/>
            </a:pPr>
            <a:r>
              <a:rPr lang="pl-PL" dirty="0"/>
              <a:t>Beneficjent ma obowiązek złożyć wniosek o przyznanie pomocy w ramach naboru na realizację operacji oraz uzyskać minimum 64 pkt.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282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F0D3-BA8F-582E-7466-CB3631AC1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7BF06-FA29-2A34-C6B4-AFB00E00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91"/>
            <a:ext cx="10515600" cy="1325563"/>
          </a:xfrm>
        </p:spPr>
        <p:txBody>
          <a:bodyPr/>
          <a:lstStyle/>
          <a:p>
            <a:r>
              <a:rPr lang="pl-PL" dirty="0"/>
              <a:t>Realizacja operacji – zasady wdrażania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9286C-7145-B28E-1620-BA81AA2F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pl-PL" dirty="0"/>
              <a:t>Operacja realizowana będzie w nie więcej niż dziesięciu etapach;</a:t>
            </a:r>
          </a:p>
          <a:p>
            <a:r>
              <a:rPr lang="pl-PL" dirty="0"/>
              <a:t>złożenie pierwszego wniosku o płatność pośrednią nastąpi w terminie 9 miesięcy od dnia zawarcia umowy;</a:t>
            </a:r>
          </a:p>
          <a:p>
            <a:r>
              <a:rPr lang="pl-PL" dirty="0"/>
              <a:t>zakończenie realizacji operacji i złożenie WOP końcową nastąpi w terminie 36 miesięcy (opcjonalnie 48 miesięcy) od dnia zawarcia umowy o przyznaniu pomocy, lecz nie później niż </a:t>
            </a:r>
            <a:r>
              <a:rPr lang="pl-PL" b="1" dirty="0"/>
              <a:t>do dnia 30 czerwca 2029 r</a:t>
            </a:r>
            <a:r>
              <a:rPr lang="pl-PL" dirty="0"/>
              <a:t>.</a:t>
            </a:r>
          </a:p>
          <a:p>
            <a:r>
              <a:rPr lang="pl-PL" b="1" dirty="0"/>
              <a:t>Beneficjent ma obowiązek upowszechniania informacji dotyczących operacji za pośrednictwem KSOW+ najpóźniej do dnia złożenia wniosku o płatność drugiej transzy oraz współpracy z brokerami innowacji w zakresie przekazywania informacji o realizowanej operacji, w okresie realizacji operacji.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472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9AFB-CB28-6DAE-5071-FE0B15851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A812C-9E0F-89D9-4450-9455F8AE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Ułatwienia dla beneficjentów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53AE62-407F-A89D-9928-02C45FDF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278"/>
            <a:ext cx="10515600" cy="4351338"/>
          </a:xfrm>
        </p:spPr>
        <p:txBody>
          <a:bodyPr>
            <a:noAutofit/>
          </a:bodyPr>
          <a:lstStyle/>
          <a:p>
            <a:r>
              <a:rPr lang="pl-PL" dirty="0"/>
              <a:t>Możliwe jest uzyskanie </a:t>
            </a:r>
            <a:r>
              <a:rPr lang="pl-PL" b="1" dirty="0"/>
              <a:t>finansowania wyprzedzającego </a:t>
            </a:r>
            <a:r>
              <a:rPr lang="pl-PL" dirty="0"/>
              <a:t>– </a:t>
            </a:r>
            <a:r>
              <a:rPr lang="pl-PL" b="1" dirty="0"/>
              <a:t>beneficjent może wnioskować o uzyskanie do 44% kwalifikowalnej kwoty pomocy finansowania wyprzedzającego na początku realizacji projektu.</a:t>
            </a:r>
          </a:p>
          <a:p>
            <a:r>
              <a:rPr lang="pl-PL" dirty="0"/>
              <a:t>Możliwe jest również </a:t>
            </a:r>
            <a:r>
              <a:rPr lang="pl-PL" b="1" dirty="0"/>
              <a:t>uzyskanie zaliczki w wysokości do 50%kwalifikowalnej kwoty pomocy </a:t>
            </a:r>
            <a:r>
              <a:rPr lang="pl-PL" dirty="0"/>
              <a:t>finansowania wyprzedzającego na początku realizacji projektu.</a:t>
            </a:r>
          </a:p>
          <a:p>
            <a:r>
              <a:rPr lang="pl-PL" dirty="0"/>
              <a:t>Wprowadzenie Centralnego Systemu Obsługi Beneficjenta z elektronicznym obiegiem dokumentów – </a:t>
            </a:r>
            <a:r>
              <a:rPr lang="pl-PL" dirty="0" err="1"/>
              <a:t>eWniosekPlus</a:t>
            </a:r>
            <a:r>
              <a:rPr lang="pl-PL" dirty="0"/>
              <a:t>/Generator Wniosków ARiMR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3914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7EDF-F483-FFBE-C5B6-90EE1DEE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642A1-54EE-FE46-0E85-84250060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Opinia o innowacyjności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9C24D-20F2-1689-BE2E-37B900B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Grupa Operacyjna ma obowiązek do wniosku o przyznanie pomocy na realizację operacji załączyć opinię o innowacyjności wystawionej przez </a:t>
            </a:r>
            <a:r>
              <a:rPr lang="pl-PL" b="1" dirty="0"/>
              <a:t>podmiot tworzący system szkolnictwa wyższego i nauki posiadający kategorię naukową A+, A lub B+ </a:t>
            </a:r>
            <a:r>
              <a:rPr lang="pl-PL" dirty="0"/>
              <a:t>w dyscyplinie naukowej niezbędnej do realizacji operacji, potwierdzającą prawidłowość sformułowanych celów i efektów realizacji planu operacji, a także adekwatność zaproponowanych rozwiązań do wskazanych problemów rolnika lub gospodarstwa rolnego.</a:t>
            </a:r>
          </a:p>
        </p:txBody>
      </p:sp>
    </p:spTree>
    <p:extLst>
      <p:ext uri="{BB962C8B-B14F-4D97-AF65-F5344CB8AC3E}">
        <p14:creationId xmlns:p14="http://schemas.microsoft.com/office/powerpoint/2010/main" val="545087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konsorcjum?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375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250" dirty="0"/>
              <a:t>Podstawą działania konsorcjum jest </a:t>
            </a:r>
            <a:r>
              <a:rPr lang="pl-PL" sz="2250" b="1" dirty="0"/>
              <a:t>umowa</a:t>
            </a:r>
            <a:r>
              <a:rPr lang="pl-PL" sz="2250" dirty="0"/>
              <a:t>. Z reguły stanowi ona jedyny dokument, potwierdzający jego istnienie. Konsorcjum </a:t>
            </a:r>
            <a:r>
              <a:rPr lang="pl-PL" sz="2250" b="1" dirty="0"/>
              <a:t>nie podlega bowiem rejestracji</a:t>
            </a:r>
            <a:r>
              <a:rPr lang="pl-PL" sz="2250" dirty="0"/>
              <a:t>, jego powstanie nie jest uzależnione od wpisu do rejestru przedsiębiorców Krajowego Rejestru Sądowego ani Centralnej Ewidencji Działalności Gospodarczej.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50" dirty="0"/>
              <a:t>Konsorcjum nie </a:t>
            </a:r>
            <a:r>
              <a:rPr lang="pl-PL" sz="2250" b="1" dirty="0"/>
              <a:t>musi także posiadać majątku wspólnego </a:t>
            </a:r>
            <a:r>
              <a:rPr lang="pl-PL" sz="2250" dirty="0"/>
              <a:t>wniesionego w formie wkładów przez jego uczestników, a co więcej – nie wymaga utworzenia określonej struktury organizacyjnej i wyodrębnienia organów. Podmioty tworzące konsorcjum, zwane konsorcjantami, są w dalszym ciągu </a:t>
            </a:r>
            <a:r>
              <a:rPr lang="pl-PL" sz="2250" b="1" dirty="0"/>
              <a:t>niezależne i nie powstaje między nimi trwały związek gospodarczy.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50" dirty="0"/>
              <a:t>W istocie uczestnicy konsorcjum podejmują wspólne działanie wyłącznie </a:t>
            </a:r>
            <a:r>
              <a:rPr lang="pl-PL" sz="2250" b="1" dirty="0"/>
              <a:t>w celu realizacji jednorazowego przedsięwzięcia gospodarczego</a:t>
            </a:r>
            <a:r>
              <a:rPr lang="pl-PL" sz="2250" dirty="0"/>
              <a:t>. Konsorcjum jest zatem tworem całkowicie umownym, wywodzącym się bezpośrednio z fundamentalnej zasady swobody zawierania umów. W granicach wyznaczonych przez ustawy, zasady współżycia społecznego oraz właściwość tego stosunku prawnego, </a:t>
            </a:r>
            <a:r>
              <a:rPr lang="pl-PL" sz="2250" b="1" dirty="0"/>
              <a:t>konsorcjanci mogą dowolnie ukształtować treść umowy konsorcjum.</a:t>
            </a:r>
          </a:p>
        </p:txBody>
      </p:sp>
    </p:spTree>
    <p:extLst>
      <p:ext uri="{BB962C8B-B14F-4D97-AF65-F5344CB8AC3E}">
        <p14:creationId xmlns:p14="http://schemas.microsoft.com/office/powerpoint/2010/main" val="39531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Cel Interwencji „Współpraca Grup Operacyjnych EPI”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Celem Interwencji 13.5 „Współpraca Grup Operacyjnych EPI” jest:</a:t>
            </a:r>
          </a:p>
          <a:p>
            <a:r>
              <a:rPr lang="pl-PL" dirty="0"/>
              <a:t>tworzenie Grup Operacyjnych EPI,</a:t>
            </a:r>
          </a:p>
          <a:p>
            <a:r>
              <a:rPr lang="pl-PL" dirty="0"/>
              <a:t>opracowanie i wdrożenie innowacyjnych projektów Grup Operacyjnych </a:t>
            </a:r>
            <a:r>
              <a:rPr lang="pl-PL" b="1" dirty="0"/>
              <a:t>uwzględniające potrzeby rolników</a:t>
            </a:r>
            <a:r>
              <a:rPr lang="pl-PL" dirty="0"/>
              <a:t>, </a:t>
            </a:r>
          </a:p>
          <a:p>
            <a:r>
              <a:rPr lang="pl-PL" dirty="0"/>
              <a:t>podejście wielopodmiotowe polegające na łączeniu partnerów z wzajemnie uzupełniających się dziedzin.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endParaRPr lang="pl-PL" sz="1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842224-CD56-0AED-E484-2391DC95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4" y="5009472"/>
            <a:ext cx="11959751" cy="8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5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Metodyka tworzenia Konsorcjum projektowego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Szczegółowe zapoznanie się z problemem, którego rozwiązania poszukujemy. Określenie: miejsca, zakresu występowania, potencjalnego wpływu na gospodarstwa rolne, środowisko i społeczność.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Poszukiwanie podmiotów naukowych, praktyków i specjalistów, którzy posiadają odpowiednią wiedzę i doświadczenie mogące przyczynić się do opracowania innowacyjnych rozwiązań omawianego problemu.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Istotne jest wielopodmiotowe podejście do poszukiwania wiarygodnych partnerów, którzy mogą wnieść bezcenny wkład w realizację pomysłu, zagwarantują szeroką wymianę wiedzy i doświadczeń oraz pełne zaangażowanie we wspólnym osiągnięciu sukcesu.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Organizacja cyklicznych spotkań (raz w miesiącu) w różnych lokalizacjach podczas których prowadzi się mediacje między poszczególnymi podmiotami, buduje zaufanie oraz określa potrzeby i obowiązki każdego z partnerów.</a:t>
            </a:r>
          </a:p>
        </p:txBody>
      </p:sp>
    </p:spTree>
    <p:extLst>
      <p:ext uri="{BB962C8B-B14F-4D97-AF65-F5344CB8AC3E}">
        <p14:creationId xmlns:p14="http://schemas.microsoft.com/office/powerpoint/2010/main" val="978325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Metodyka tworzenia Konsorcjum projektowego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dirty="0"/>
              <a:t>Wybór lidera Grupy Operacyjnej, który będzie reprezentował wszystkich partnerów w kontaktach „na zewnątrz” konsorcjum a także kierownika projektu oraz zespołu realizacyjnego.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dirty="0"/>
              <a:t>Określenie i przestrzeganie terminarza następnych spotkań oraz monitorowanie aktywności partnerów grupy.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dirty="0"/>
              <a:t>Stworzenie dokumentu powołującego Grupę Operacyjną określającą:</a:t>
            </a:r>
          </a:p>
          <a:p>
            <a:pPr marL="0" indent="0">
              <a:buNone/>
            </a:pPr>
            <a:r>
              <a:rPr lang="pl-PL" dirty="0"/>
              <a:t>	- nazwę i skład Grupy Operacyjnej</a:t>
            </a:r>
          </a:p>
          <a:p>
            <a:pPr marL="0" indent="0">
              <a:buNone/>
            </a:pPr>
            <a:r>
              <a:rPr lang="pl-PL" dirty="0"/>
              <a:t>	- formę organizacyjną </a:t>
            </a:r>
          </a:p>
          <a:p>
            <a:pPr marL="0" indent="0">
              <a:buNone/>
            </a:pPr>
            <a:r>
              <a:rPr lang="pl-PL" dirty="0"/>
              <a:t>	- cel utworzenia i zakres działalności</a:t>
            </a:r>
          </a:p>
          <a:p>
            <a:pPr marL="0" indent="0">
              <a:buNone/>
            </a:pPr>
            <a:r>
              <a:rPr lang="pl-PL" dirty="0"/>
              <a:t>	- sposób podziału zadań i ponoszenia odpowiedzialności</a:t>
            </a:r>
          </a:p>
          <a:p>
            <a:pPr marL="0" indent="0">
              <a:buNone/>
            </a:pPr>
            <a:r>
              <a:rPr lang="pl-PL" dirty="0"/>
              <a:t>	- sposób podejmowania decyzji wewnątrz Grupy Operacyjnej</a:t>
            </a:r>
          </a:p>
          <a:p>
            <a:pPr marL="0" indent="0">
              <a:buNone/>
            </a:pPr>
            <a:r>
              <a:rPr lang="pl-PL" dirty="0"/>
              <a:t>	- zasady podziału praw nabytych w trakcie realizacji operacji i do dnia upływu 5 lat od 		zakończenia realizacji operacji</a:t>
            </a:r>
          </a:p>
          <a:p>
            <a:pPr marL="0" indent="0">
              <a:buNone/>
            </a:pPr>
            <a:r>
              <a:rPr lang="pl-PL" dirty="0"/>
              <a:t>	- zasad reprezentowania podmiotów wchodzących w skład Grupy Operacyjnej.</a:t>
            </a:r>
          </a:p>
        </p:txBody>
      </p:sp>
    </p:spTree>
    <p:extLst>
      <p:ext uri="{BB962C8B-B14F-4D97-AF65-F5344CB8AC3E}">
        <p14:creationId xmlns:p14="http://schemas.microsoft.com/office/powerpoint/2010/main" val="44243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 podsumowująca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Pytania i odpowiedzi podsumowujące</a:t>
            </a:r>
          </a:p>
        </p:txBody>
      </p:sp>
    </p:spTree>
    <p:extLst>
      <p:ext uri="{BB962C8B-B14F-4D97-AF65-F5344CB8AC3E}">
        <p14:creationId xmlns:p14="http://schemas.microsoft.com/office/powerpoint/2010/main" val="3017711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C16915E6-3FB4-4459-B58D-C7753A41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5426"/>
            <a:ext cx="9144000" cy="4075458"/>
          </a:xfrm>
        </p:spPr>
        <p:txBody>
          <a:bodyPr>
            <a:normAutofit/>
          </a:bodyPr>
          <a:lstStyle/>
          <a:p>
            <a:pPr algn="r"/>
            <a:endParaRPr lang="pl-PL" dirty="0"/>
          </a:p>
          <a:p>
            <a:r>
              <a:rPr lang="pl-PL" sz="8800" dirty="0"/>
              <a:t>Dziękuję za uwagę</a:t>
            </a:r>
          </a:p>
          <a:p>
            <a:endParaRPr lang="pl-PL" sz="12800" dirty="0"/>
          </a:p>
          <a:p>
            <a:endParaRPr lang="pl-PL" sz="9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C894F6C-C82E-9CF5-6663-DE20B4B9B281}"/>
              </a:ext>
            </a:extLst>
          </p:cNvPr>
          <p:cNvSpPr txBox="1"/>
          <p:nvPr/>
        </p:nvSpPr>
        <p:spPr>
          <a:xfrm>
            <a:off x="3408244" y="3533155"/>
            <a:ext cx="5506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/>
              <a:t>dr inż. Aleksander Bomberski, MBA</a:t>
            </a:r>
          </a:p>
          <a:p>
            <a:pPr algn="ctr"/>
            <a:r>
              <a:rPr lang="pl-PL" sz="2100" dirty="0"/>
              <a:t>Kierownik Działu Innowacji w Rolnictwie</a:t>
            </a:r>
          </a:p>
          <a:p>
            <a:pPr algn="ctr"/>
            <a:r>
              <a:rPr lang="pl-PL" sz="2100" dirty="0"/>
              <a:t>Krajowy broker innowacji</a:t>
            </a:r>
          </a:p>
          <a:p>
            <a:pPr algn="ctr"/>
            <a:r>
              <a:rPr lang="pl-PL" sz="2100" dirty="0"/>
              <a:t>Centrum Doradztwa Rolniczego w Brwinowie</a:t>
            </a:r>
          </a:p>
          <a:p>
            <a:pPr algn="ctr"/>
            <a:r>
              <a:rPr lang="pl-PL" sz="2100" dirty="0">
                <a:hlinkClick r:id="rId2"/>
              </a:rPr>
              <a:t>a.bomberski@cdr.gov.pl</a:t>
            </a:r>
            <a:endParaRPr lang="pl-PL" sz="2100" dirty="0"/>
          </a:p>
          <a:p>
            <a:pPr algn="ctr"/>
            <a:r>
              <a:rPr lang="pl-PL" sz="2100" dirty="0"/>
              <a:t>Kom. 693 021 602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224CA4-8B13-6924-3BCB-97915792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04" y="4926789"/>
            <a:ext cx="2376196" cy="19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innowacji w Grupach Operacyjnych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994"/>
            <a:ext cx="10515600" cy="4351338"/>
          </a:xfrm>
        </p:spPr>
        <p:txBody>
          <a:bodyPr>
            <a:noAutofit/>
          </a:bodyPr>
          <a:lstStyle/>
          <a:p>
            <a:r>
              <a:rPr lang="pl-PL" dirty="0"/>
              <a:t>Minimalnym wymogiem zaistnienia innowacji jest, aby produkt, proces, metoda marketingowa lub metoda organizacyjna były nowe (lub znacząco udoskonalone).</a:t>
            </a:r>
          </a:p>
          <a:p>
            <a:r>
              <a:rPr lang="pl-PL" dirty="0"/>
              <a:t>Działalność innowacyjna jest działalnością związaną z przygotowaniem i uruchomieniem wytwarzania nowych lub udoskonalonych materiałów, wyrobów, urządzeń, usług, procesów lub metod, przeznaczonych do wprowadzenia na rynek albo do innego wykorzystania w praktyce rolniczej.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77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Innowacje w Interwencji 13.5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Przedmiotem realizowanych operacji będą rozwiązania w zakresie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nowych lub udoskonalonych: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pl-PL" sz="2200" dirty="0">
                <a:latin typeface="Calibri" panose="020F0502020204030204"/>
              </a:rPr>
              <a:t>p</a:t>
            </a:r>
            <a:r>
              <a:rPr kumimoji="0" lang="pl-PL" sz="2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roduktów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endParaRPr lang="pl-PL" sz="2200" dirty="0">
              <a:latin typeface="Calibri" panose="020F0502020204030204"/>
            </a:endParaRP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technologii,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 organizacji, </a:t>
            </a:r>
          </a:p>
          <a:p>
            <a:pPr>
              <a:defRPr/>
            </a:pPr>
            <a:r>
              <a:rPr lang="pl-PL" sz="2200" dirty="0">
                <a:latin typeface="Calibri" panose="020F0502020204030204"/>
              </a:rPr>
              <a:t>m</a:t>
            </a:r>
            <a:r>
              <a:rPr kumimoji="0" lang="pl-PL" sz="2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etod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marketingu,</a:t>
            </a:r>
          </a:p>
          <a:p>
            <a:pPr marL="0" indent="0">
              <a:buNone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sektorach: rolnym, spożywczym i leśnym, w tym na rzecz rozwijania produkcji w systemach jakości żywności oraz rolnictwa 4.0.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Operacje skoncentrowane będą na zakresie produkcji i przetwarzania produktów rolnych: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płody ziemi, produkty hodowli </a:t>
            </a:r>
            <a:r>
              <a:rPr lang="pl-PL" sz="2200" b="1" dirty="0">
                <a:latin typeface="Calibri" panose="020F0502020204030204"/>
              </a:rPr>
              <a:t>zwierząt – zgodnie z załącznikiem nr I do traktatu o funkcjonowaniu UE.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13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70A97-365E-123A-8B9E-3B9F62B35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F677A-23BE-8779-1BBA-DE6AF4D5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pl-PL" dirty="0"/>
              <a:t>Załącznik nr I do traktatu UE – produkty objęte wsparciem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A1C97-68C9-A3EF-04E8-1C329BD7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Zwierzęta, mięso, przetwory z mięsa,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Produkty mleczarskie, jaja ptasie, miód naturalny,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Żywe drzewa i inne rośliny, bulwy, korzenie cięte i ozdobne liście,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Warzywa,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Owoce i orzechy jadalne,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Produkty przemysłu młynarskiego,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Nasiona i owoce oleiste, ziarna, nasiona, rośliny przemysłowe i lecznicze, słoma i pasza, pektyna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Tłuszcze i oleje zwierzęce oraz roślinne,</a:t>
            </a:r>
          </a:p>
        </p:txBody>
      </p:sp>
    </p:spTree>
    <p:extLst>
      <p:ext uri="{BB962C8B-B14F-4D97-AF65-F5344CB8AC3E}">
        <p14:creationId xmlns:p14="http://schemas.microsoft.com/office/powerpoint/2010/main" val="160315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DA29-2646-F57E-9B9E-54A05B3A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71AA8-1928-7460-D33A-A1EAB231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pl-PL" dirty="0"/>
              <a:t>Załącznik nr I do traktatu UE – produkty objęte wsparciem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D9F01-1901-1411-9081-F856BF4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Wino ze świeżych winogron, moszcz winogronowy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 napoje na bazie fermentacji (np. jabłecznik, wino z gruszek i miód pitny)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 etylowy, denaturowany lub nie, o jakiejkolwiek mocy, otrzymywany z produktów rolnych, z wyłączeniem wódek, likierów i innych napojów spirytusowych,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Ocet i jego substytuty, gotowa pasza dla zwierząt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Tytoń nieprzetworzony, odpady tytoniowe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Korek naturalny surowy, odpady korka, korek kruszony, granulowany lub mielony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 i konopie naturalne</a:t>
            </a:r>
          </a:p>
        </p:txBody>
      </p:sp>
    </p:spTree>
    <p:extLst>
      <p:ext uri="{BB962C8B-B14F-4D97-AF65-F5344CB8AC3E}">
        <p14:creationId xmlns:p14="http://schemas.microsoft.com/office/powerpoint/2010/main" val="197180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FEE86-0C94-CF09-C6FB-752B210E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12332-B4DF-F0E5-72B5-8040A224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zakresy wsparcia Interwencji 13.5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503B7-8CCD-5CA9-C5C7-32992A3E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Wsparcie przygotowawcze (fakultatywne) </a:t>
            </a:r>
            <a:r>
              <a:rPr lang="pl-PL" dirty="0"/>
              <a:t>– nabór dla wnioskodawców planujących utworzenie Grupy Operacyjnej. Beneficjent tego wsparcia może wnioskować o płatność ryczałtową w wysokości do </a:t>
            </a:r>
            <a:r>
              <a:rPr lang="pl-PL" b="1" dirty="0"/>
              <a:t>50 tys. zł </a:t>
            </a:r>
            <a:r>
              <a:rPr lang="pl-PL" dirty="0"/>
              <a:t>w oparciu o planowany budżet projektu złożony przez wnioskodawcę.</a:t>
            </a:r>
          </a:p>
          <a:p>
            <a:pPr marL="0" indent="0" algn="ctr">
              <a:buNone/>
            </a:pPr>
            <a:r>
              <a:rPr lang="pl-PL" b="1" dirty="0"/>
              <a:t>Termin naboru: I kwartał 2025 r.</a:t>
            </a:r>
          </a:p>
          <a:p>
            <a:r>
              <a:rPr lang="pl-PL" b="1" dirty="0"/>
              <a:t>Realizacja operacji </a:t>
            </a:r>
            <a:r>
              <a:rPr lang="pl-PL" dirty="0"/>
              <a:t>– nabór na realizację operacji dla utworzonej Grupy Operacyjnej w formie </a:t>
            </a:r>
            <a:r>
              <a:rPr lang="pl-PL" b="1" dirty="0"/>
              <a:t>ryczałtu </a:t>
            </a:r>
            <a:r>
              <a:rPr lang="pl-PL" dirty="0"/>
              <a:t>do</a:t>
            </a:r>
            <a:r>
              <a:rPr lang="pl-PL" b="1" dirty="0"/>
              <a:t> 350 tys. zł</a:t>
            </a:r>
            <a:r>
              <a:rPr lang="pl-PL" dirty="0"/>
              <a:t>. W formie </a:t>
            </a:r>
            <a:r>
              <a:rPr lang="pl-PL" b="1" dirty="0"/>
              <a:t>refundacji</a:t>
            </a:r>
            <a:r>
              <a:rPr lang="pl-PL" dirty="0"/>
              <a:t> w wysokości do </a:t>
            </a:r>
            <a:r>
              <a:rPr lang="pl-PL" b="1" dirty="0"/>
              <a:t>2 500 000 zł</a:t>
            </a:r>
            <a:r>
              <a:rPr lang="pl-PL" dirty="0"/>
              <a:t>.</a:t>
            </a:r>
          </a:p>
          <a:p>
            <a:pPr marL="514350" indent="-514350" algn="ctr">
              <a:buAutoNum type="arabicPeriod"/>
            </a:pPr>
            <a:r>
              <a:rPr lang="pl-PL" b="1" dirty="0"/>
              <a:t>Termin naboru: II kwartał 2025 r.</a:t>
            </a:r>
          </a:p>
          <a:p>
            <a:pPr marL="514350" indent="-514350" algn="ctr">
              <a:buAutoNum type="arabicPeriod"/>
            </a:pPr>
            <a:r>
              <a:rPr lang="pl-PL" b="1" dirty="0"/>
              <a:t>Termin naboru: II kwartał 2026r.</a:t>
            </a:r>
          </a:p>
          <a:p>
            <a:pPr marL="514350" indent="-514350" algn="ctr">
              <a:buAutoNum type="arabicPeriod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54104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106041</TotalTime>
  <Words>4355</Words>
  <Application>Microsoft Office PowerPoint</Application>
  <PresentationFormat>Panoramiczny</PresentationFormat>
  <Paragraphs>314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Trebuchet MS</vt:lpstr>
      <vt:lpstr>Motyw pakietu Office</vt:lpstr>
      <vt:lpstr>Współpraca Grup Operacyjnych EPI w ramach Interwencji 13.5</vt:lpstr>
      <vt:lpstr>Statystyka Działania 16 „Współpraca”</vt:lpstr>
      <vt:lpstr>Statystyka Działania 16 „Współpraca” KŁŻ</vt:lpstr>
      <vt:lpstr>Cel Interwencji „Współpraca Grup Operacyjnych EPI”</vt:lpstr>
      <vt:lpstr>Definicja innowacji w Grupach Operacyjnych</vt:lpstr>
      <vt:lpstr>Innowacje w Interwencji 13.5</vt:lpstr>
      <vt:lpstr>Załącznik nr I do traktatu UE – produkty objęte wsparciem</vt:lpstr>
      <vt:lpstr>Załącznik nr I do traktatu UE – produkty objęte wsparciem</vt:lpstr>
      <vt:lpstr>Dwa zakresy wsparcia Interwencji 13.5</vt:lpstr>
      <vt:lpstr>Dla kogo jest wsparcie przygotowawcze?</vt:lpstr>
      <vt:lpstr>Koszty kwalifikowalne – wsparcie przygotowawcze</vt:lpstr>
      <vt:lpstr>Co zawiera wniosek – wsparcie przygotowawcze</vt:lpstr>
      <vt:lpstr>Jak tworzymy Grupę Operacyjną?</vt:lpstr>
      <vt:lpstr>Jak tworzymy Grupę Operacyjną?</vt:lpstr>
      <vt:lpstr>Jak tworzymy Grupę Operacyjną?</vt:lpstr>
      <vt:lpstr>W ilu Grupach Operacyjnych można uczestniczyć?</vt:lpstr>
      <vt:lpstr>Poziom wsparcia finansowego</vt:lpstr>
      <vt:lpstr>Koszty kwalifikowalne – inwestycyjne (65%)</vt:lpstr>
      <vt:lpstr>Koszty kwalifikowalne – ogólne (100%)</vt:lpstr>
      <vt:lpstr>Koszty kwalifikowalne – bieżące (100%)</vt:lpstr>
      <vt:lpstr>Koszty kwalifikowalne – badawcze (100%)</vt:lpstr>
      <vt:lpstr>Koszty kwalifikowalne – badawcze (100%)</vt:lpstr>
      <vt:lpstr>Ocena wniosku – kryteria punktowe</vt:lpstr>
      <vt:lpstr>Kryteria punktowe dla wnioskodawców składających wniosek w ramach wsparcia przygotowawczego</vt:lpstr>
      <vt:lpstr>Kryteria punktowe dla wsparcia przygotowawczego</vt:lpstr>
      <vt:lpstr>Kryteria punktowe dla wsparcia przygotowawczego</vt:lpstr>
      <vt:lpstr>Kryteria punktowe dla wsparcia przygotowawczego</vt:lpstr>
      <vt:lpstr>Kryteria punktowe dla wsparcia przygotowawczego</vt:lpstr>
      <vt:lpstr>Kryteria punktowe dla Grup Operacyjnych składających wniosek w ramach naboru na realizację operacji</vt:lpstr>
      <vt:lpstr>Kryteria punktowe dla realizacji operacji</vt:lpstr>
      <vt:lpstr>Kryteria punktowe dla realizacji operacji</vt:lpstr>
      <vt:lpstr>Kryteria punktowe dla realizacji operacji</vt:lpstr>
      <vt:lpstr>Kryteria punktowe dla realizacji operacji</vt:lpstr>
      <vt:lpstr>Kryteria punktowe dla realizacji operacji</vt:lpstr>
      <vt:lpstr>Wsparcie przygotowawcze - realizacja</vt:lpstr>
      <vt:lpstr>Realizacja operacji – zasady wdrażania</vt:lpstr>
      <vt:lpstr>Ułatwienia dla beneficjentów</vt:lpstr>
      <vt:lpstr>Opinia o innowacyjności</vt:lpstr>
      <vt:lpstr>Dlaczego konsorcjum?</vt:lpstr>
      <vt:lpstr>Metodyka tworzenia Konsorcjum projektowego </vt:lpstr>
      <vt:lpstr>Metodyka tworzenia Konsorcjum projektowego</vt:lpstr>
      <vt:lpstr>Dyskusja podsumowująca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Sposoby identyfikacji innowacji w rolnictwie oraz omówienie metod tworzenia Grup Operacyjnych w ramach działania „Współpraca”</dc:title>
  <dc:creator>DIR</dc:creator>
  <cp:lastModifiedBy>a.bomberski</cp:lastModifiedBy>
  <cp:revision>267</cp:revision>
  <dcterms:created xsi:type="dcterms:W3CDTF">2018-12-05T09:23:45Z</dcterms:created>
  <dcterms:modified xsi:type="dcterms:W3CDTF">2024-11-06T08:18:45Z</dcterms:modified>
</cp:coreProperties>
</file>